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65"/>
  </p:handoutMasterIdLst>
  <p:sldIdLst>
    <p:sldId id="256" r:id="rId2"/>
    <p:sldId id="310" r:id="rId3"/>
    <p:sldId id="311" r:id="rId4"/>
    <p:sldId id="312" r:id="rId5"/>
    <p:sldId id="318" r:id="rId6"/>
    <p:sldId id="319" r:id="rId7"/>
    <p:sldId id="258" r:id="rId8"/>
    <p:sldId id="257" r:id="rId9"/>
    <p:sldId id="259" r:id="rId10"/>
    <p:sldId id="260" r:id="rId11"/>
    <p:sldId id="261" r:id="rId12"/>
    <p:sldId id="262" r:id="rId13"/>
    <p:sldId id="263" r:id="rId14"/>
    <p:sldId id="264" r:id="rId15"/>
    <p:sldId id="268" r:id="rId16"/>
    <p:sldId id="269" r:id="rId17"/>
    <p:sldId id="265" r:id="rId18"/>
    <p:sldId id="266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6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4" r:id="rId43"/>
    <p:sldId id="293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14" r:id="rId53"/>
    <p:sldId id="313" r:id="rId54"/>
    <p:sldId id="315" r:id="rId55"/>
    <p:sldId id="316" r:id="rId56"/>
    <p:sldId id="317" r:id="rId57"/>
    <p:sldId id="303" r:id="rId58"/>
    <p:sldId id="304" r:id="rId59"/>
    <p:sldId id="305" r:id="rId60"/>
    <p:sldId id="306" r:id="rId61"/>
    <p:sldId id="307" r:id="rId62"/>
    <p:sldId id="308" r:id="rId63"/>
    <p:sldId id="309" r:id="rId64"/>
  </p:sldIdLst>
  <p:sldSz cx="12192000" cy="6858000"/>
  <p:notesSz cx="6858000" cy="9926638"/>
  <p:embeddedFontLst>
    <p:embeddedFont>
      <p:font typeface="한수원 한돋움 Bold" panose="020B0600000101010101" pitchFamily="50" charset="-127"/>
      <p:bold r:id="rId66"/>
    </p:embeddedFont>
    <p:embeddedFont>
      <p:font typeface="나눔스퀘어_ac ExtraBold" panose="020B0600000101010101" pitchFamily="50" charset="-127"/>
      <p:bold r:id="rId67"/>
    </p:embeddedFont>
    <p:embeddedFont>
      <p:font typeface="나눔바른고딕 Light" panose="020B0603020101020101" pitchFamily="50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나눔바른고딕" panose="020B0603020101020101" pitchFamily="50" charset="-127"/>
      <p:regular r:id="rId71"/>
      <p:bold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82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44E0704-1DFE-4A1D-B749-DD76A1154D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5905" tIns="47953" rIns="95905" bIns="4795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BAB74B-0C69-47D1-8EAB-ACC185F264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98056"/>
          </a:xfrm>
          <a:prstGeom prst="rect">
            <a:avLst/>
          </a:prstGeom>
        </p:spPr>
        <p:txBody>
          <a:bodyPr vert="horz" lIns="95905" tIns="47953" rIns="95905" bIns="47953" rtlCol="0"/>
          <a:lstStyle>
            <a:lvl1pPr algn="r">
              <a:defRPr sz="1300"/>
            </a:lvl1pPr>
          </a:lstStyle>
          <a:p>
            <a:fld id="{28D2AFBF-E7C0-4F77-B920-9B4821092824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9C886C-75DF-498A-BFC2-BAB8596328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71800" cy="498055"/>
          </a:xfrm>
          <a:prstGeom prst="rect">
            <a:avLst/>
          </a:prstGeom>
        </p:spPr>
        <p:txBody>
          <a:bodyPr vert="horz" lIns="95905" tIns="47953" rIns="95905" bIns="4795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5E3167-2D71-4F42-806A-398E3EECD2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4" y="9428585"/>
            <a:ext cx="2971800" cy="498055"/>
          </a:xfrm>
          <a:prstGeom prst="rect">
            <a:avLst/>
          </a:prstGeom>
        </p:spPr>
        <p:txBody>
          <a:bodyPr vert="horz" lIns="95905" tIns="47953" rIns="95905" bIns="47953" rtlCol="0" anchor="b"/>
          <a:lstStyle>
            <a:lvl1pPr algn="r">
              <a:defRPr sz="1300"/>
            </a:lvl1pPr>
          </a:lstStyle>
          <a:p>
            <a:fld id="{6248ACCD-A18A-4ACD-BFF0-4B1B2E4F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78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BD0BF-562D-4988-B871-7E232F8DE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64B073-A3F9-448D-B03C-4E644389B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22E69-0D7E-4CC4-A870-C2C41CAED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69B137-BF28-4AF1-B75C-7A91AC12E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05F966-EA91-4DCF-B5EC-253A33B7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17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19B6B-1FAC-44DB-BB6C-9E6D3EF1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0D5C9D-3CE6-46C3-8E0F-A802623C6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97786-D8A9-44C4-80F1-3FAA2C11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DC8685-B470-46B1-A893-6B8A8A81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8C08E-8762-47FA-958C-648EF9F1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5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33BD56-C683-41E5-905E-9B2B07139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55B61D-98D9-416D-A4EC-E13858D1F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74E03-4E00-42CE-9EDD-97B04008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DE73B4-CB1D-4064-91E5-E399E9060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AF04B-664A-4FF7-B359-4BE06B97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81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57E82-D4D1-4ADD-8657-AC7B26FF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한수원 한돋움 Bold" panose="020B0600000101010101" pitchFamily="50" charset="-127"/>
                <a:ea typeface="한수원 한돋움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69862-DB03-4447-835D-DE1BDD6EA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Wingdings" panose="05000000000000000000" pitchFamily="2" charset="2"/>
              <a:buChar char="ü"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685783" indent="-228594">
              <a:buFont typeface="Wingdings" panose="05000000000000000000" pitchFamily="2" charset="2"/>
              <a:buChar char="ü"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1142971" indent="-228594">
              <a:buFont typeface="Wingdings" panose="05000000000000000000" pitchFamily="2" charset="2"/>
              <a:buChar char="ü"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00160" indent="-228594">
              <a:buFont typeface="Wingdings" panose="05000000000000000000" pitchFamily="2" charset="2"/>
              <a:buChar char="ü"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2057349" indent="-228594">
              <a:buFont typeface="Wingdings" panose="05000000000000000000" pitchFamily="2" charset="2"/>
              <a:buChar char="ü"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B12AE-2127-45FC-8EC1-883D45137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0D10C-21C4-4D88-A70B-6EEAFB52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E204F-EB8E-4941-99D7-A98F985D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60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8085F-20C1-4233-A4AE-BA83B454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5823CE-259E-4C67-8838-7C068244F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3B343-A1B1-43DF-AA6B-C28951A6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E9278C-2CAE-4E23-8390-58C29B66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5AFC15-B4D1-4AD7-9FA1-7AA3D4B2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4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9291C-5753-4FD9-89A8-06C52E53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CEA78E-EA51-4BCC-9956-7C7774F5E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999FDD-75E0-418F-81EC-D77AA8A90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2E85E-6A9E-474D-8A9F-E39845DB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0C2C52-BC33-4ADB-90AE-67FEDD84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FB4710-7B02-4477-9671-D015FA14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8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69D04-C61C-4FBA-9378-FDE9E7A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0BC2E4-E761-4150-AED1-2F76F76C9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C93CBD-B436-432D-9667-1EFD617E4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557F4C-05AE-4F48-894B-99CFED5E9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B5AC1-A594-46E2-B016-01412F6DB5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238055-8DFC-4FAE-BDC2-EA018632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8EBB96-1DBF-42AD-8DDC-952089BE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7225AA-2E12-4A55-9728-D46E733C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4F89E-85C9-48F2-9C2E-55CFA74F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210551-357E-4F32-ACD3-332896533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D015A9-8A88-4673-9486-532B066E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8BFE14-62BE-4620-AAED-80BD8605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10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90354F-808E-48EB-8179-5E14C260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A92F6-DC18-483C-A700-2084EA8D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CAB59D-392C-441B-A526-F0C3D2A9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6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83380-3810-40C8-96E4-FC8C2798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3C2C1-3698-4028-89CE-93AE61648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B26845-E220-46EC-A2EF-14BF4945E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8C1B4-4A0A-45CE-83E2-AB323570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7E724A-BD1D-42F7-ACB7-A23D517E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7A96EE-C1B8-4D5A-9B3A-F05A73B9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9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B4ECC-5B05-4C48-A10D-70C36BCF9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D4F5B8-E1B3-44DA-BF04-C8836E53B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A62D58-CE42-4A9B-8594-A8316647B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80F13F-4AF7-4C20-9807-9953861A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FA448-B6FF-4AAB-9D2B-ED5AA707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DBE746-AAE0-473A-BAF1-1AB037EC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4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6A951C-4BF4-4231-9D75-80BD5129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E2A335-B006-4D2D-B211-0612D2A14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C2877-C173-4869-9D18-25E9CC693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1F28C-688F-4482-BE74-77204D4B247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C8C0A-5F29-4F28-8C30-60CADB774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DBC3C-E009-4116-A45D-D44FBD104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DE633-F9EA-48B3-A90E-0AD6286EEB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DD211-DB25-4505-89C8-EEBC58E8A4AB}"/>
              </a:ext>
            </a:extLst>
          </p:cNvPr>
          <p:cNvSpPr txBox="1"/>
          <p:nvPr userDrawn="1"/>
        </p:nvSpPr>
        <p:spPr>
          <a:xfrm>
            <a:off x="216876" y="131044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경북산업직업전문학교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이나겸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06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3D8F3-5C99-4398-98CA-A1DE7E5E2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OSI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 layer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17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실제로 그렇게 동작이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 전선은 모든 주파수를 다 통과시키지 못합니다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 err="1"/>
              <a:t>예를들어</a:t>
            </a:r>
            <a:r>
              <a:rPr lang="ko-KR" altLang="en-US" dirty="0"/>
              <a:t> 어떤 전선은 </a:t>
            </a:r>
            <a:r>
              <a:rPr lang="en-US" altLang="ko-KR" dirty="0"/>
              <a:t>5Hz ~ 8Hz</a:t>
            </a:r>
            <a:r>
              <a:rPr lang="ko-KR" altLang="en-US" dirty="0"/>
              <a:t>만 통과시킬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475FD1-9051-42BE-8418-76A3FC6D85C4}"/>
              </a:ext>
            </a:extLst>
          </p:cNvPr>
          <p:cNvGrpSpPr/>
          <p:nvPr/>
        </p:nvGrpSpPr>
        <p:grpSpPr>
          <a:xfrm>
            <a:off x="1166545" y="3551954"/>
            <a:ext cx="4083169" cy="2485725"/>
            <a:chOff x="522650" y="3898740"/>
            <a:chExt cx="4083169" cy="24857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61C8579-C760-4F48-93EB-285046AA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385" y="3898740"/>
              <a:ext cx="3695700" cy="2009775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2D24517-EA66-4977-8B1E-AA242948D7A6}"/>
                </a:ext>
              </a:extLst>
            </p:cNvPr>
            <p:cNvCxnSpPr/>
            <p:nvPr/>
          </p:nvCxnSpPr>
          <p:spPr>
            <a:xfrm>
              <a:off x="854978" y="4194495"/>
              <a:ext cx="4453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92EAAF4-D568-46DF-8C0F-F78C76156A50}"/>
                </a:ext>
              </a:extLst>
            </p:cNvPr>
            <p:cNvCxnSpPr/>
            <p:nvPr/>
          </p:nvCxnSpPr>
          <p:spPr>
            <a:xfrm>
              <a:off x="1291205" y="5612235"/>
              <a:ext cx="4453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A0CBC0-CF1A-4B3C-B7CB-DBC1E49C19DE}"/>
                </a:ext>
              </a:extLst>
            </p:cNvPr>
            <p:cNvSpPr txBox="1"/>
            <p:nvPr/>
          </p:nvSpPr>
          <p:spPr>
            <a:xfrm>
              <a:off x="1254853" y="5612235"/>
              <a:ext cx="461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en-US" altLang="ko-KR" sz="12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5V</a:t>
              </a:r>
              <a:endParaRPr lang="ko-KR" altLang="en-US" sz="12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A5E7DA-3B15-429D-BB1F-A5EB24A3155A}"/>
                </a:ext>
              </a:extLst>
            </p:cNvPr>
            <p:cNvSpPr txBox="1"/>
            <p:nvPr/>
          </p:nvSpPr>
          <p:spPr>
            <a:xfrm>
              <a:off x="829219" y="3948387"/>
              <a:ext cx="461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+5V</a:t>
              </a:r>
              <a:endParaRPr lang="ko-KR" altLang="en-US" sz="12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8CDAD3-9E5E-452E-A785-51B7F774E04F}"/>
                </a:ext>
              </a:extLst>
            </p:cNvPr>
            <p:cNvSpPr txBox="1"/>
            <p:nvPr/>
          </p:nvSpPr>
          <p:spPr>
            <a:xfrm>
              <a:off x="522650" y="6015134"/>
              <a:ext cx="4083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일정 주파수만이 전선을 통과할 수 있다면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B5FA7FD-6717-432C-8B3A-6551F4B20125}"/>
              </a:ext>
            </a:extLst>
          </p:cNvPr>
          <p:cNvGrpSpPr/>
          <p:nvPr/>
        </p:nvGrpSpPr>
        <p:grpSpPr>
          <a:xfrm>
            <a:off x="6483558" y="3601606"/>
            <a:ext cx="4903907" cy="2713078"/>
            <a:chOff x="6558495" y="3601601"/>
            <a:chExt cx="4903908" cy="271307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D043CA5-A25F-4EE0-A67A-AE9DB4ACEA7C}"/>
                </a:ext>
              </a:extLst>
            </p:cNvPr>
            <p:cNvGrpSpPr/>
            <p:nvPr/>
          </p:nvGrpSpPr>
          <p:grpSpPr>
            <a:xfrm>
              <a:off x="6941714" y="3601601"/>
              <a:ext cx="3695700" cy="1960128"/>
              <a:chOff x="5393530" y="3410611"/>
              <a:chExt cx="3318665" cy="163117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87CE4B9-E520-4666-A0CC-5C3F33609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003" y="3410611"/>
                <a:ext cx="2952192" cy="1631172"/>
              </a:xfrm>
              <a:prstGeom prst="rect">
                <a:avLst/>
              </a:prstGeom>
            </p:spPr>
          </p:pic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E03EB44-6EEB-4CE9-8D4B-C22D313F0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5516" y="3898740"/>
                <a:ext cx="26760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2BFEB38-1E77-45DD-A317-78E78927CB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5516" y="4481096"/>
                <a:ext cx="26760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C12B40-9107-4410-8945-C1FE6CC07582}"/>
                  </a:ext>
                </a:extLst>
              </p:cNvPr>
              <p:cNvSpPr txBox="1"/>
              <p:nvPr/>
            </p:nvSpPr>
            <p:spPr>
              <a:xfrm>
                <a:off x="5393530" y="4386870"/>
                <a:ext cx="414854" cy="230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5V</a:t>
                </a:r>
                <a:endParaRPr lang="ko-KR" altLang="en-US" sz="12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F0A4C6-98F7-4264-B3AC-BBF02DFCD2DD}"/>
                  </a:ext>
                </a:extLst>
              </p:cNvPr>
              <p:cNvSpPr txBox="1"/>
              <p:nvPr/>
            </p:nvSpPr>
            <p:spPr>
              <a:xfrm>
                <a:off x="5393530" y="3775170"/>
                <a:ext cx="414854" cy="230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+5V</a:t>
                </a:r>
                <a:endParaRPr lang="ko-KR" altLang="en-US" sz="12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AFACA7-989D-4FFF-A5B1-2BC2E4D6EB27}"/>
                </a:ext>
              </a:extLst>
            </p:cNvPr>
            <p:cNvSpPr txBox="1"/>
            <p:nvPr/>
          </p:nvSpPr>
          <p:spPr>
            <a:xfrm>
              <a:off x="6558495" y="5668347"/>
              <a:ext cx="4903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부분만 통과되기 때문에 엉뚱한 데이터가 된다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</a:p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데이터에서 손상된 데이터로 전달이 된다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7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 값의 전기 신호를 보내면 </a:t>
            </a:r>
            <a:r>
              <a:rPr lang="ko-KR" altLang="en-US" dirty="0" err="1"/>
              <a:t>되잖아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7902"/>
            <a:ext cx="10515600" cy="39290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수직선과 수평선이 있는 전자기파는 항상 </a:t>
            </a:r>
            <a:r>
              <a:rPr lang="en-US" altLang="ko-KR" dirty="0"/>
              <a:t>0 ~ </a:t>
            </a:r>
            <a:r>
              <a:rPr lang="ko-KR" altLang="en-US" dirty="0"/>
              <a:t>무한대의 범위를 가진다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통과시킬 수 있는 전기신호의 범위는 한정적이기 때문에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위와 같은 전기신호를 통과할 수 있는 전선은 존재하지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B5E24F9-8CC6-4C99-A612-A26FE6B5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2138"/>
            <a:ext cx="6849293" cy="1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52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어떻게 하면 효율적인 신호를 보낼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 아날로그 신호로 변환 할 필요가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7782BC2-CC62-4672-BF3C-69F555E88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0"/>
          <a:stretch/>
        </p:blipFill>
        <p:spPr bwMode="auto">
          <a:xfrm>
            <a:off x="1162051" y="2972520"/>
            <a:ext cx="4636727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7D7F184-7DF1-4A64-969F-EB0E8881E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5"/>
          <a:stretch/>
        </p:blipFill>
        <p:spPr bwMode="auto">
          <a:xfrm>
            <a:off x="6393226" y="2972521"/>
            <a:ext cx="4636727" cy="20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36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컴퓨터에서 </a:t>
            </a:r>
            <a:r>
              <a:rPr lang="en-US" altLang="ko-KR" dirty="0"/>
              <a:t>B</a:t>
            </a:r>
            <a:r>
              <a:rPr lang="ko-KR" altLang="en-US" dirty="0"/>
              <a:t>컴퓨터로 신호를 보내자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 디지털 신호 </a:t>
            </a:r>
            <a:r>
              <a:rPr lang="en-US" altLang="ko-KR" dirty="0"/>
              <a:t>1001 1010 </a:t>
            </a:r>
            <a:r>
              <a:rPr lang="ko-KR" altLang="en-US" dirty="0"/>
              <a:t>을 전송하려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02AC6D-D612-4975-8673-DD300B422B74}"/>
              </a:ext>
            </a:extLst>
          </p:cNvPr>
          <p:cNvGrpSpPr/>
          <p:nvPr/>
        </p:nvGrpSpPr>
        <p:grpSpPr>
          <a:xfrm>
            <a:off x="1303265" y="2782095"/>
            <a:ext cx="9166371" cy="2438400"/>
            <a:chOff x="1199625" y="4001294"/>
            <a:chExt cx="9166371" cy="24384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946A79E-875E-4035-B600-D1365E12CAA2}"/>
                </a:ext>
              </a:extLst>
            </p:cNvPr>
            <p:cNvCxnSpPr>
              <a:cxnSpLocks/>
            </p:cNvCxnSpPr>
            <p:nvPr/>
          </p:nvCxnSpPr>
          <p:spPr>
            <a:xfrm>
              <a:off x="3621247" y="5228883"/>
              <a:ext cx="436507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2" descr="Computer">
              <a:extLst>
                <a:ext uri="{FF2B5EF4-FFF2-40B4-BE49-F238E27FC236}">
                  <a16:creationId xmlns:a16="http://schemas.microsoft.com/office/drawing/2014/main" id="{BF716AD2-654E-4FA9-96CF-EBF9769BB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625" y="40012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omputer">
              <a:extLst>
                <a:ext uri="{FF2B5EF4-FFF2-40B4-BE49-F238E27FC236}">
                  <a16:creationId xmlns:a16="http://schemas.microsoft.com/office/drawing/2014/main" id="{F63E1B18-AD22-464C-91C2-37FDDB65C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596" y="40012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E2A9D7-E90E-4EBB-9BA4-704A2D31EC57}"/>
                </a:ext>
              </a:extLst>
            </p:cNvPr>
            <p:cNvSpPr txBox="1"/>
            <p:nvPr/>
          </p:nvSpPr>
          <p:spPr>
            <a:xfrm>
              <a:off x="5406893" y="4716582"/>
              <a:ext cx="629563" cy="40862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전송</a:t>
              </a:r>
            </a:p>
          </p:txBody>
        </p:sp>
      </p:grpSp>
      <p:pic>
        <p:nvPicPr>
          <p:cNvPr id="14" name="그림 13" descr="벌레이(가) 표시된 사진&#10;&#10;자동 생성된 설명">
            <a:extLst>
              <a:ext uri="{FF2B5EF4-FFF2-40B4-BE49-F238E27FC236}">
                <a16:creationId xmlns:a16="http://schemas.microsoft.com/office/drawing/2014/main" id="{A06DE9F6-6FAE-4603-9023-C52A5A76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76" y="4074003"/>
            <a:ext cx="2457793" cy="70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D530B5-A816-40BD-85D5-09ECB5B5ABCC}"/>
              </a:ext>
            </a:extLst>
          </p:cNvPr>
          <p:cNvSpPr txBox="1"/>
          <p:nvPr/>
        </p:nvSpPr>
        <p:spPr>
          <a:xfrm>
            <a:off x="565038" y="5035828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1001 1010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아날로그 신호로 변환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1160AF-FE12-4BC9-B5AE-4E72E802323A}"/>
              </a:ext>
            </a:extLst>
          </p:cNvPr>
          <p:cNvSpPr txBox="1"/>
          <p:nvPr/>
        </p:nvSpPr>
        <p:spPr>
          <a:xfrm>
            <a:off x="7218470" y="5035828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아날로그 신호를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1001 1010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변환</a:t>
            </a:r>
          </a:p>
        </p:txBody>
      </p:sp>
    </p:spTree>
    <p:extLst>
      <p:ext uri="{BB962C8B-B14F-4D97-AF65-F5344CB8AC3E}">
        <p14:creationId xmlns:p14="http://schemas.microsoft.com/office/powerpoint/2010/main" val="283551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Layer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0</a:t>
            </a:r>
            <a:r>
              <a:rPr lang="ko-KR" altLang="en-US" sz="2500" dirty="0"/>
              <a:t>과 </a:t>
            </a:r>
            <a:r>
              <a:rPr lang="en-US" altLang="ko-KR" sz="2500" dirty="0"/>
              <a:t>1</a:t>
            </a:r>
            <a:r>
              <a:rPr lang="ko-KR" altLang="en-US" sz="2500" dirty="0"/>
              <a:t>의 나열을 아날로그 신호로 바꾸어 전선으로 </a:t>
            </a:r>
            <a:r>
              <a:rPr lang="ko-KR" altLang="en-US" sz="2500" dirty="0" err="1"/>
              <a:t>흘려보냄</a:t>
            </a:r>
            <a:r>
              <a:rPr lang="en-US" altLang="ko-KR" sz="2500" dirty="0"/>
              <a:t>.</a:t>
            </a:r>
            <a:br>
              <a:rPr lang="en-US" altLang="ko-KR" sz="2500" dirty="0"/>
            </a:br>
            <a:r>
              <a:rPr lang="en-US" altLang="ko-KR" sz="2500" dirty="0"/>
              <a:t> = Encoding</a:t>
            </a:r>
          </a:p>
          <a:p>
            <a:pPr>
              <a:lnSpc>
                <a:spcPct val="150000"/>
              </a:lnSpc>
            </a:pPr>
            <a:r>
              <a:rPr lang="ko-KR" altLang="en-US" sz="2500" dirty="0"/>
              <a:t> 아날로그 신호가 들어오면 </a:t>
            </a:r>
            <a:r>
              <a:rPr lang="en-US" altLang="ko-KR" sz="2500" dirty="0"/>
              <a:t>0</a:t>
            </a:r>
            <a:r>
              <a:rPr lang="ko-KR" altLang="en-US" sz="2500" dirty="0"/>
              <a:t>과 </a:t>
            </a:r>
            <a:r>
              <a:rPr lang="en-US" altLang="ko-KR" sz="2500" dirty="0"/>
              <a:t>1</a:t>
            </a:r>
            <a:r>
              <a:rPr lang="ko-KR" altLang="en-US" sz="2500" dirty="0"/>
              <a:t>의 나열로 해석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= Decoding</a:t>
            </a:r>
          </a:p>
          <a:p>
            <a:pPr>
              <a:lnSpc>
                <a:spcPct val="150000"/>
              </a:lnSpc>
            </a:pPr>
            <a:r>
              <a:rPr lang="ko-KR" altLang="en-US" sz="2500" dirty="0"/>
              <a:t> 물리적으로 </a:t>
            </a:r>
            <a:r>
              <a:rPr lang="en-US" altLang="ko-KR" sz="2500" dirty="0"/>
              <a:t> </a:t>
            </a:r>
            <a:r>
              <a:rPr lang="ko-KR" altLang="en-US" sz="2500" dirty="0"/>
              <a:t>연결된 두 대의 컴퓨터가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 0</a:t>
            </a:r>
            <a:r>
              <a:rPr lang="ko-KR" altLang="en-US" sz="2500" dirty="0"/>
              <a:t>과 </a:t>
            </a:r>
            <a:r>
              <a:rPr lang="en-US" altLang="ko-KR" sz="2500" dirty="0"/>
              <a:t>1</a:t>
            </a:r>
            <a:r>
              <a:rPr lang="ko-KR" altLang="en-US" sz="2500" dirty="0"/>
              <a:t>의 나열을 주고받을 수 있게 해주는 모듈 </a:t>
            </a:r>
            <a:r>
              <a:rPr lang="en-US" altLang="ko-KR" sz="2500" dirty="0"/>
              <a:t>(</a:t>
            </a:r>
            <a:r>
              <a:rPr lang="ko-KR" altLang="en-US" sz="2500" dirty="0"/>
              <a:t>기능</a:t>
            </a:r>
            <a:r>
              <a:rPr lang="en-US" altLang="ko-KR" sz="2500" dirty="0"/>
              <a:t>)</a:t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다양한 특징의 하드웨어 기술이 접목되어 </a:t>
            </a:r>
            <a:r>
              <a:rPr lang="en-US" altLang="ko-KR" sz="2500" dirty="0"/>
              <a:t>OSI </a:t>
            </a:r>
            <a:r>
              <a:rPr lang="ko-KR" altLang="en-US" sz="2500" dirty="0"/>
              <a:t>아키텍처에서 가장 복잡한 계층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4914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Layer </a:t>
            </a:r>
            <a:r>
              <a:rPr lang="ko-KR" altLang="en-US" dirty="0"/>
              <a:t>인코딩 </a:t>
            </a:r>
            <a:r>
              <a:rPr lang="en-US" altLang="ko-KR" dirty="0"/>
              <a:t>/ </a:t>
            </a:r>
            <a:r>
              <a:rPr lang="ko-KR" altLang="en-US" dirty="0"/>
              <a:t>디코딩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3ADB068-84B2-4744-A99F-E1253710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865314"/>
            <a:ext cx="11601451" cy="375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080E4-7B36-4A71-9458-EE22A59FE243}"/>
              </a:ext>
            </a:extLst>
          </p:cNvPr>
          <p:cNvSpPr txBox="1"/>
          <p:nvPr/>
        </p:nvSpPr>
        <p:spPr>
          <a:xfrm>
            <a:off x="8263159" y="2273417"/>
            <a:ext cx="1904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데이터를 받는 컴퓨터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1988A-E831-4D78-86F6-4251AB0238B5}"/>
              </a:ext>
            </a:extLst>
          </p:cNvPr>
          <p:cNvSpPr txBox="1"/>
          <p:nvPr/>
        </p:nvSpPr>
        <p:spPr>
          <a:xfrm>
            <a:off x="1954638" y="2306974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데이터를 보내는 컴퓨터</a:t>
            </a:r>
          </a:p>
        </p:txBody>
      </p:sp>
    </p:spTree>
    <p:extLst>
      <p:ext uri="{BB962C8B-B14F-4D97-AF65-F5344CB8AC3E}">
        <p14:creationId xmlns:p14="http://schemas.microsoft.com/office/powerpoint/2010/main" val="17627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Physical Layer </a:t>
            </a:r>
            <a:r>
              <a:rPr lang="ko-KR" altLang="en-US" sz="3600" dirty="0"/>
              <a:t>기술은 어디에 구현되어 있을까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PHY</a:t>
            </a:r>
            <a:r>
              <a:rPr lang="ko-KR" altLang="en-US" sz="2500" dirty="0"/>
              <a:t>칩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1</a:t>
            </a:r>
            <a:r>
              <a:rPr lang="ko-KR" altLang="en-US" sz="2500" dirty="0"/>
              <a:t>계층 모듈은 하드웨어적으로 구현되어 있다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앞에서 본 </a:t>
            </a:r>
            <a:r>
              <a:rPr lang="en-US" altLang="ko-KR" sz="2500" dirty="0"/>
              <a:t>encoder, </a:t>
            </a:r>
            <a:r>
              <a:rPr lang="en-US" altLang="ko-KR" sz="2500" dirty="0" err="1"/>
              <a:t>decod</a:t>
            </a:r>
            <a:r>
              <a:rPr lang="ko-KR" altLang="en-US" sz="2500" dirty="0"/>
              <a:t>는 회로이다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input</a:t>
            </a:r>
            <a:r>
              <a:rPr lang="ko-KR" altLang="en-US" sz="2500" dirty="0"/>
              <a:t>을 받아서 </a:t>
            </a:r>
            <a:r>
              <a:rPr lang="en-US" altLang="ko-KR" sz="2500" dirty="0"/>
              <a:t>output</a:t>
            </a:r>
            <a:r>
              <a:rPr lang="ko-KR" altLang="en-US" sz="2500" dirty="0"/>
              <a:t>을 내는 것은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ko-KR" altLang="en-US" sz="2500" dirty="0"/>
              <a:t> 하드웨어와 소프트웨어가 똑같다</a:t>
            </a:r>
            <a:r>
              <a:rPr lang="en-US" altLang="ko-KR" sz="2500" dirty="0"/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302010F-8800-4A2A-A43D-5F78C9D8A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415" y="1690688"/>
            <a:ext cx="2943699" cy="294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디코더, 인코더 (Decoder, Encoder)">
            <a:extLst>
              <a:ext uri="{FF2B5EF4-FFF2-40B4-BE49-F238E27FC236}">
                <a16:creationId xmlns:a16="http://schemas.microsoft.com/office/drawing/2014/main" id="{6AC8E594-8343-4CBC-9D10-9292C8464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42"/>
          <a:stretch/>
        </p:blipFill>
        <p:spPr bwMode="auto">
          <a:xfrm>
            <a:off x="7755702" y="4867277"/>
            <a:ext cx="4302949" cy="169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1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계층을 공부하기 전에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 여러 대의 컴퓨터 통신에 대해서 살펴봐야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통신하고 싶은 컴퓨터가 늘어날 때 마다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통신하기 위한 전선과 연결 포트가 필요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비용적인 면에서 비효율적이다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3169208-D25D-400A-8AD8-71F42B9EB9DD}"/>
              </a:ext>
            </a:extLst>
          </p:cNvPr>
          <p:cNvGrpSpPr/>
          <p:nvPr/>
        </p:nvGrpSpPr>
        <p:grpSpPr>
          <a:xfrm>
            <a:off x="7284134" y="2204966"/>
            <a:ext cx="4746772" cy="4106937"/>
            <a:chOff x="7284133" y="2204963"/>
            <a:chExt cx="4746772" cy="4106937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74ADA94-0EA8-4669-B26F-0AC104DB91B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416" y="4128974"/>
              <a:ext cx="2709155" cy="14176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A914982-262F-459A-B643-FEC74E6D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8660" y="4338582"/>
              <a:ext cx="2577906" cy="1215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B4B4492-CEB8-4C12-BA4F-3E22AD3E3B3E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89" y="3025792"/>
              <a:ext cx="1065582" cy="253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C9C47DD-84A6-4278-9BAC-539998D6E2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8344" y="3025792"/>
              <a:ext cx="865321" cy="25075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6EC86AE-EE72-4763-BD5F-E30933648821}"/>
                </a:ext>
              </a:extLst>
            </p:cNvPr>
            <p:cNvCxnSpPr>
              <a:cxnSpLocks/>
            </p:cNvCxnSpPr>
            <p:nvPr/>
          </p:nvCxnSpPr>
          <p:spPr>
            <a:xfrm>
              <a:off x="8528660" y="4062430"/>
              <a:ext cx="2434199" cy="94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C3FCF9-40EC-4E65-8D63-D4812E4D3E31}"/>
                </a:ext>
              </a:extLst>
            </p:cNvPr>
            <p:cNvCxnSpPr/>
            <p:nvPr/>
          </p:nvCxnSpPr>
          <p:spPr>
            <a:xfrm>
              <a:off x="7781095" y="4419600"/>
              <a:ext cx="599659" cy="9525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61DBCE2-90A3-4DF4-AF11-8A5F9495D0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8710" y="5692737"/>
              <a:ext cx="1582144" cy="445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3DB18DC-0368-4C83-9E5F-E288E3B16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886" y="4267200"/>
              <a:ext cx="357914" cy="11667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85144D9-B93E-43BC-AF06-4E8706E35183}"/>
                </a:ext>
              </a:extLst>
            </p:cNvPr>
            <p:cNvCxnSpPr>
              <a:cxnSpLocks/>
            </p:cNvCxnSpPr>
            <p:nvPr/>
          </p:nvCxnSpPr>
          <p:spPr>
            <a:xfrm>
              <a:off x="10179733" y="2898737"/>
              <a:ext cx="1340547" cy="96917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F3AC2FC-5A6B-45C7-B8FD-21F0042DE4EE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7781095" y="2882069"/>
              <a:ext cx="1199319" cy="8120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2" descr="Computer">
              <a:extLst>
                <a:ext uri="{FF2B5EF4-FFF2-40B4-BE49-F238E27FC236}">
                  <a16:creationId xmlns:a16="http://schemas.microsoft.com/office/drawing/2014/main" id="{4A085131-8133-4482-99AB-BCB5B06CA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414" y="2204963"/>
              <a:ext cx="1354211" cy="135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mputer">
              <a:extLst>
                <a:ext uri="{FF2B5EF4-FFF2-40B4-BE49-F238E27FC236}">
                  <a16:creationId xmlns:a16="http://schemas.microsoft.com/office/drawing/2014/main" id="{7064F4A1-B925-4EEE-AA98-17DF379B4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4133" y="3324188"/>
              <a:ext cx="1354211" cy="135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omputer">
              <a:extLst>
                <a:ext uri="{FF2B5EF4-FFF2-40B4-BE49-F238E27FC236}">
                  <a16:creationId xmlns:a16="http://schemas.microsoft.com/office/drawing/2014/main" id="{9B202C1B-C6A4-405C-A506-2F49F4106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683" y="4957689"/>
              <a:ext cx="1354211" cy="135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omputer">
              <a:extLst>
                <a:ext uri="{FF2B5EF4-FFF2-40B4-BE49-F238E27FC236}">
                  <a16:creationId xmlns:a16="http://schemas.microsoft.com/office/drawing/2014/main" id="{8E36FC8B-7E87-4E21-99C9-E67C0E896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9733" y="4957688"/>
              <a:ext cx="1354211" cy="135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omputer">
              <a:extLst>
                <a:ext uri="{FF2B5EF4-FFF2-40B4-BE49-F238E27FC236}">
                  <a16:creationId xmlns:a16="http://schemas.microsoft.com/office/drawing/2014/main" id="{64DACAEC-6F12-48DF-A2F1-5E2F2F46E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4133" y="3429000"/>
              <a:ext cx="1354211" cy="135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omputer">
              <a:extLst>
                <a:ext uri="{FF2B5EF4-FFF2-40B4-BE49-F238E27FC236}">
                  <a16:creationId xmlns:a16="http://schemas.microsoft.com/office/drawing/2014/main" id="{84398133-80AF-4273-BFF8-708F62B1B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6694" y="3444100"/>
              <a:ext cx="1354211" cy="135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91DA27D-2ED7-49C0-B683-598C03B87992}"/>
              </a:ext>
            </a:extLst>
          </p:cNvPr>
          <p:cNvSpPr txBox="1"/>
          <p:nvPr/>
        </p:nvSpPr>
        <p:spPr>
          <a:xfrm>
            <a:off x="9161130" y="2461777"/>
            <a:ext cx="514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4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8323A9-3B01-4983-BDAB-F7AB5052660F}"/>
              </a:ext>
            </a:extLst>
          </p:cNvPr>
          <p:cNvSpPr txBox="1"/>
          <p:nvPr/>
        </p:nvSpPr>
        <p:spPr>
          <a:xfrm>
            <a:off x="10380330" y="5214501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4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F14102-4DFF-472B-A797-6DD472BB54E2}"/>
              </a:ext>
            </a:extLst>
          </p:cNvPr>
          <p:cNvSpPr txBox="1"/>
          <p:nvPr/>
        </p:nvSpPr>
        <p:spPr>
          <a:xfrm>
            <a:off x="8103852" y="5204977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4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22" name="Picture 6" descr="Dollar free icon">
            <a:extLst>
              <a:ext uri="{FF2B5EF4-FFF2-40B4-BE49-F238E27FC236}">
                <a16:creationId xmlns:a16="http://schemas.microsoft.com/office/drawing/2014/main" id="{94D2235F-D0BC-400D-850A-A540ABEA7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156" y="3886958"/>
            <a:ext cx="1189001" cy="118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1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효율적으로 연결하려면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하나의 전선으로 </a:t>
            </a:r>
            <a:r>
              <a:rPr lang="ko-KR" altLang="en-US" dirty="0" err="1"/>
              <a:t>여러대의</a:t>
            </a:r>
            <a:r>
              <a:rPr lang="ko-KR" altLang="en-US" dirty="0"/>
              <a:t> 컴퓨터와 통신할 수는 없을까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D3F04D1-63AD-45FE-B2FE-A020A83B1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986091"/>
            <a:ext cx="9239251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효율적으로 연결하려면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구리선은 전기가 통하므로</a:t>
            </a:r>
            <a:r>
              <a:rPr lang="en-US" altLang="ko-KR" dirty="0"/>
              <a:t>, </a:t>
            </a:r>
            <a:r>
              <a:rPr lang="ko-KR" altLang="en-US" dirty="0"/>
              <a:t>구리선의 모든 곳으로 전달된다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예림이는 혜림이에게 전달하고자 신호를 보냈으나 모든 컴퓨터가 받음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A388DC8-8573-4BA6-9C50-E38560BF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21053"/>
            <a:ext cx="91440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7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 네트워크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 전송과 데</a:t>
            </a:r>
            <a:r>
              <a:rPr lang="ko-KR" altLang="en-US" dirty="0"/>
              <a:t>이</a:t>
            </a:r>
            <a:r>
              <a:rPr lang="ko-KR" altLang="en-US" dirty="0" smtClean="0"/>
              <a:t>터 처리를 유기적으로 결합하여 어떤 목적이나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기능을 수행하는 시스템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데이터 전송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컴퓨터에 의해 처리된 정보를 전송하는 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시스템 내부를 보면 메인보드에서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를 중심으로 여러 장치들이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데이터 버스 라인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 버스 라인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명령 버스 라인을 통해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수 많은 비트가 오가며 서로 통신하고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95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효율적으로 연결하려면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가운데 관통하는 전선을 구겨서 빈 상자안에 넣었다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네 대의 컴퓨터가 통신이 가능하다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예림이가 혜림이에게 데이터를 보내면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다른 두대의 컴퓨터도 메시지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확인이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EE82AB-1B33-4913-BE0C-89BF4AF4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640" y="2874455"/>
            <a:ext cx="4899747" cy="37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36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목적지를 확인하고 전달할 수 있다면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이러한 기능을 하도록 만든 것을 스위치라고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스위치는 송신자가 원하는 컴퓨터에만 전달할 수 있게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0B4255-727C-45CC-A822-6156BFD1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88" y="3551765"/>
            <a:ext cx="6722629" cy="284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목적지를 확인하고 전달할 수 있다면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두 개의 네트워크에서 예림이가 혜림이에게 데이터를 보내고자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전선으로 연결되어 있지 않아서 통신할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52F341-F1FA-4D49-9A69-3FC32094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662363"/>
            <a:ext cx="92202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42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하지만 스위치끼리 연결이 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901"/>
            <a:ext cx="10515600" cy="435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스위치와 스위치를 연결해서 서로 다른 네트워크에 속한 컴퓨터끼리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통신할 수 있게 하는 것이 라우터 라고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이제 예림이와 혜림이는 전선으로 연결되어서 통신할 수 있을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FF8F033-460F-4E0D-B55E-038A724B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5" y="4068665"/>
            <a:ext cx="8943975" cy="249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하지만 스위치끼리 연결이 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901"/>
            <a:ext cx="10515600" cy="435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초록색 기계는 우리가 잘 알고 있는 공유기에 해당한다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02F72F-D0E3-4984-9FA3-F519FC6E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6" y="2847407"/>
            <a:ext cx="9277351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A81DAF7-282F-455D-BBD3-B25F25A03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541" y="1804109"/>
            <a:ext cx="2010387" cy="201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 많은 네트워크를 연결해보자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901"/>
            <a:ext cx="10515600" cy="435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라우터와 라우터를 라우터로 연결해서 </a:t>
            </a:r>
            <a:r>
              <a:rPr lang="en-US" altLang="ko-KR" dirty="0"/>
              <a:t>5</a:t>
            </a:r>
            <a:r>
              <a:rPr lang="ko-KR" altLang="en-US" dirty="0"/>
              <a:t>개 네트워크를 전부 연결했다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이렇게 전 세계의 컴퓨터들을 연결한 것을 인터넷이라고 한다</a:t>
            </a:r>
            <a:r>
              <a:rPr lang="en-US" altLang="ko-KR" dirty="0"/>
              <a:t>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395993-4FA9-47A2-B4A6-3EB778BB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651" y="3616107"/>
            <a:ext cx="7674703" cy="26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67B34AD-39EB-4975-B406-C795950910BC}"/>
              </a:ext>
            </a:extLst>
          </p:cNvPr>
          <p:cNvSpPr/>
          <p:nvPr/>
        </p:nvSpPr>
        <p:spPr>
          <a:xfrm rot="3454147">
            <a:off x="8165458" y="3603713"/>
            <a:ext cx="687897" cy="696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147A5-023C-430C-831A-D216794E5446}"/>
              </a:ext>
            </a:extLst>
          </p:cNvPr>
          <p:cNvSpPr txBox="1"/>
          <p:nvPr/>
        </p:nvSpPr>
        <p:spPr>
          <a:xfrm>
            <a:off x="8936059" y="3383157"/>
            <a:ext cx="1707519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어마어마한 규모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2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 많은 네트워크를 연결해보자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901"/>
            <a:ext cx="10515600" cy="435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최상위의 전선은 규모가 아주아주 클 것이다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해저케이블로 바다 밑에 깔린 방식으로 연결되어 있다</a:t>
            </a:r>
            <a:r>
              <a:rPr lang="en-US" altLang="ko-KR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697565F-7D40-41AC-8EAF-26AD5E5A6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91" y="3422741"/>
            <a:ext cx="4605207" cy="307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0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3D8F3-5C99-4398-98CA-A1DE7E5E2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 Layer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92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물리계층의 기술 생각이 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901"/>
            <a:ext cx="10515600" cy="435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두 대의 컴퓨터가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된 데이터를 어떻게 주고 받는지 보았다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그러나 </a:t>
            </a:r>
            <a:r>
              <a:rPr lang="en-US" altLang="ko-KR" dirty="0"/>
              <a:t>1</a:t>
            </a:r>
            <a:r>
              <a:rPr lang="ko-KR" altLang="en-US" dirty="0"/>
              <a:t>계층의 기술 만으로 여러 대의 컴퓨터가 통신하게 만들 수 없다</a:t>
            </a:r>
            <a:r>
              <a:rPr lang="en-US" altLang="ko-KR" dirty="0"/>
              <a:t>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B69C6C2-AEE7-41DE-AD26-8233FAAD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55" y="3597275"/>
            <a:ext cx="989647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901"/>
            <a:ext cx="10515600" cy="435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 컴퓨터들이 계층구조로 연결되어 있는 것을 보았다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전 세계의 컴퓨터들이 계층구조로 연결된 것을 인터넷이라 한다</a:t>
            </a:r>
            <a:r>
              <a:rPr lang="en-US" altLang="ko-KR" dirty="0"/>
              <a:t>!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EDD21F9-FF12-4EC6-8C2B-2EBEA0EC7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507" y="3735584"/>
            <a:ext cx="7510987" cy="275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 네트워크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전송되는 데이터는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이지만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이 신호가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네트워크 </a:t>
            </a:r>
            <a:r>
              <a:rPr lang="ko-KR" altLang="en-US" dirty="0" err="1" smtClean="0"/>
              <a:t>카드로부터</a:t>
            </a:r>
            <a:r>
              <a:rPr lang="ko-KR" altLang="en-US" dirty="0" smtClean="0"/>
              <a:t> 온 것인지 아니면 </a:t>
            </a:r>
            <a:r>
              <a:rPr lang="ko-KR" altLang="en-US" dirty="0" err="1" smtClean="0"/>
              <a:t>모뎀으로부터</a:t>
            </a:r>
            <a:r>
              <a:rPr lang="ko-KR" altLang="en-US" dirty="0" smtClean="0"/>
              <a:t> 온 것인지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알 수 있고 요청한 요구 사항을 정확하게 처리한다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한 시스템 내부에서 네트워크가 이루어지고 있고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이것이 확장되어 시스템과 시스템 사이 네트워크로 발전한다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이것을 피어 투 피어 </a:t>
            </a:r>
            <a:r>
              <a:rPr lang="ko-KR" altLang="en-US" dirty="0" err="1" smtClean="0"/>
              <a:t>네트워크라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 (1 :1)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7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동시에 데이터를 받으면 어떻게 읽어야하지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901"/>
            <a:ext cx="10515600" cy="435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4</a:t>
            </a:r>
            <a:r>
              <a:rPr lang="ko-KR" altLang="en-US" dirty="0"/>
              <a:t>대의 컴퓨터가 스위치라는 장비를 통해 연결되어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예림이에게 동시에 세대의 컴퓨터가 데이터를 보냈다</a:t>
            </a:r>
            <a:r>
              <a:rPr lang="en-US" altLang="ko-KR" dirty="0"/>
              <a:t>.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51FDBCC-4CA2-415C-876D-3B8CD69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806" y="3429003"/>
            <a:ext cx="7256391" cy="309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21443A9-B9A9-4E81-A78C-7544A27FD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068" y="4978266"/>
            <a:ext cx="2152651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88653-2882-4484-89F2-8ED16A20FA95}"/>
              </a:ext>
            </a:extLst>
          </p:cNvPr>
          <p:cNvSpPr txBox="1"/>
          <p:nvPr/>
        </p:nvSpPr>
        <p:spPr>
          <a:xfrm>
            <a:off x="10296155" y="547357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어떻게 읽지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3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앞 뒤에 특정 비트열을 붙이자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901"/>
            <a:ext cx="10515600" cy="435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데이터를 보낸 송신자의 의도대로 수신자가 읽으려면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데이터의 앞 뒤에 특정한 비트열을 붙인다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송신자가 데이터를 보낼 때 앞에 </a:t>
            </a:r>
            <a:r>
              <a:rPr lang="en-US" altLang="ko-KR" dirty="0"/>
              <a:t>1111 </a:t>
            </a:r>
            <a:r>
              <a:rPr lang="ko-KR" altLang="en-US" dirty="0"/>
              <a:t>뒤에 </a:t>
            </a:r>
            <a:r>
              <a:rPr lang="en-US" altLang="ko-KR" dirty="0"/>
              <a:t>0000 </a:t>
            </a:r>
            <a:r>
              <a:rPr lang="ko-KR" altLang="en-US" dirty="0"/>
              <a:t>을 붙인다</a:t>
            </a:r>
            <a:r>
              <a:rPr lang="en-US" altLang="ko-KR" dirty="0"/>
              <a:t>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B1A7E5B-E701-44F8-BEAF-152263438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40" y="4340649"/>
            <a:ext cx="8315325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2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데이터를 잘 읽을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901"/>
            <a:ext cx="10515600" cy="435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여러 발송지로부터 전달받은 데이터를 잘 끊어 읽을 수 있게 되었다</a:t>
            </a:r>
            <a:r>
              <a:rPr lang="en-US" altLang="ko-KR" dirty="0"/>
              <a:t>.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156430F2-D641-4B0B-ACB2-4D06056D2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13" y="3235326"/>
            <a:ext cx="8296275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끝과 시작의 비트열을 찾으면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901"/>
            <a:ext cx="10515600" cy="435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끝 비트인 </a:t>
            </a:r>
            <a:r>
              <a:rPr lang="en-US" altLang="ko-KR" dirty="0"/>
              <a:t>0000</a:t>
            </a:r>
            <a:r>
              <a:rPr lang="ko-KR" altLang="en-US" dirty="0"/>
              <a:t>과 시작 비트인 </a:t>
            </a:r>
            <a:r>
              <a:rPr lang="en-US" altLang="ko-KR" dirty="0"/>
              <a:t>1111 </a:t>
            </a:r>
            <a:r>
              <a:rPr lang="ko-KR" altLang="en-US" dirty="0"/>
              <a:t>이 나오는 부분을 찾으면 된다</a:t>
            </a:r>
            <a:r>
              <a:rPr lang="en-US" altLang="ko-KR" dirty="0"/>
              <a:t>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C684F9A-E701-4A3A-BCC0-A3AA032A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759" y="2910930"/>
            <a:ext cx="8416487" cy="297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668304-C06B-4B9A-B54C-E450DF195256}"/>
              </a:ext>
            </a:extLst>
          </p:cNvPr>
          <p:cNvSpPr/>
          <p:nvPr/>
        </p:nvSpPr>
        <p:spPr>
          <a:xfrm>
            <a:off x="2483142" y="5285064"/>
            <a:ext cx="1619076" cy="419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37CD1A-B111-491E-9047-AFAA06431B2D}"/>
              </a:ext>
            </a:extLst>
          </p:cNvPr>
          <p:cNvSpPr/>
          <p:nvPr/>
        </p:nvSpPr>
        <p:spPr>
          <a:xfrm>
            <a:off x="5592543" y="5285064"/>
            <a:ext cx="1619076" cy="419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4BCAAB-7EF8-41CB-8DBE-2E5D4F316D31}"/>
              </a:ext>
            </a:extLst>
          </p:cNvPr>
          <p:cNvSpPr/>
          <p:nvPr/>
        </p:nvSpPr>
        <p:spPr>
          <a:xfrm>
            <a:off x="8303121" y="5285064"/>
            <a:ext cx="1619076" cy="419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69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Data-link Layer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/>
              <a:t> 같은 네트워크에 있는 </a:t>
            </a:r>
            <a:r>
              <a:rPr lang="en-US" altLang="ko-KR" sz="2500" dirty="0"/>
              <a:t>(</a:t>
            </a:r>
            <a:r>
              <a:rPr lang="ko-KR" altLang="en-US" sz="2500" dirty="0"/>
              <a:t>스위치 하나를 공유하고 있는</a:t>
            </a:r>
            <a:r>
              <a:rPr lang="en-US" altLang="ko-KR" sz="2500" dirty="0"/>
              <a:t>) </a:t>
            </a:r>
            <a:r>
              <a:rPr lang="ko-KR" altLang="en-US" sz="2500" dirty="0"/>
              <a:t>여러 대의 컴퓨터들이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데이터를 주고받기 위해 필요한 모듈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Framing</a:t>
            </a:r>
            <a:r>
              <a:rPr lang="ko-KR" altLang="en-US" sz="2500" dirty="0"/>
              <a:t>은 </a:t>
            </a:r>
            <a:r>
              <a:rPr lang="en-US" altLang="ko-KR" sz="2500" dirty="0"/>
              <a:t>Data-link Layer</a:t>
            </a:r>
            <a:r>
              <a:rPr lang="ko-KR" altLang="en-US" sz="2500" dirty="0"/>
              <a:t>에 속하는 작업들 중 하나이다</a:t>
            </a:r>
            <a:r>
              <a:rPr lang="en-US" altLang="ko-KR" sz="2500" dirty="0"/>
              <a:t>.</a:t>
            </a:r>
            <a:br>
              <a:rPr lang="en-US" altLang="ko-KR" sz="2500" dirty="0"/>
            </a:br>
            <a:r>
              <a:rPr lang="en-US" altLang="ko-KR" sz="2500" dirty="0"/>
              <a:t> Framing : </a:t>
            </a:r>
            <a:r>
              <a:rPr lang="ko-KR" altLang="en-US" sz="2500" dirty="0"/>
              <a:t>특정 비트열로 원본 데이터를 감싼 것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971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Data-link Layer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AE482BD-0F54-458B-A163-2CC99846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59" y="1841692"/>
            <a:ext cx="9375484" cy="45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E2881-D7D4-4847-A7F9-2920AA11EC3E}"/>
              </a:ext>
            </a:extLst>
          </p:cNvPr>
          <p:cNvSpPr txBox="1"/>
          <p:nvPr/>
        </p:nvSpPr>
        <p:spPr>
          <a:xfrm>
            <a:off x="7894042" y="1971416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데이터를 받는 컴퓨터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F15656-B0DF-4B18-8AC5-242B7226304C}"/>
              </a:ext>
            </a:extLst>
          </p:cNvPr>
          <p:cNvSpPr txBox="1"/>
          <p:nvPr/>
        </p:nvSpPr>
        <p:spPr>
          <a:xfrm>
            <a:off x="2751591" y="1971416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데이터를 보내는 컴퓨터</a:t>
            </a:r>
          </a:p>
        </p:txBody>
      </p:sp>
    </p:spTree>
    <p:extLst>
      <p:ext uri="{BB962C8B-B14F-4D97-AF65-F5344CB8AC3E}">
        <p14:creationId xmlns:p14="http://schemas.microsoft.com/office/powerpoint/2010/main" val="36653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Data-link </a:t>
            </a:r>
            <a:r>
              <a:rPr lang="ko-KR" altLang="en-US" dirty="0"/>
              <a:t>기술은 어디에 구현되어 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LAN</a:t>
            </a:r>
            <a:r>
              <a:rPr lang="ko-KR" altLang="en-US" sz="2500" dirty="0"/>
              <a:t>카드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2</a:t>
            </a:r>
            <a:r>
              <a:rPr lang="ko-KR" altLang="en-US" sz="2500" dirty="0"/>
              <a:t>계층 모듈도 </a:t>
            </a:r>
            <a:r>
              <a:rPr lang="en-US" altLang="ko-KR" sz="2500" dirty="0"/>
              <a:t>1</a:t>
            </a:r>
            <a:r>
              <a:rPr lang="ko-KR" altLang="en-US" sz="2500" dirty="0"/>
              <a:t>계층 모듈처럼 하드웨어로 구현되어 있다</a:t>
            </a:r>
            <a:r>
              <a:rPr lang="en-US" altLang="ko-KR" sz="2500" dirty="0"/>
              <a:t>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2043E72-EEF4-4DBE-94B6-B0E9AF5E2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1" b="21386"/>
          <a:stretch/>
        </p:blipFill>
        <p:spPr bwMode="auto">
          <a:xfrm>
            <a:off x="5394471" y="3394641"/>
            <a:ext cx="5715000" cy="309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2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A</a:t>
            </a:r>
            <a:r>
              <a:rPr lang="ko-KR" altLang="en-US" sz="2500" dirty="0"/>
              <a:t>가 </a:t>
            </a:r>
            <a:r>
              <a:rPr lang="en-US" altLang="ko-KR" sz="2500" dirty="0"/>
              <a:t>B</a:t>
            </a:r>
            <a:r>
              <a:rPr lang="ko-KR" altLang="en-US" sz="2500" dirty="0"/>
              <a:t>에게 데이터를 보내고 싶다고 했다</a:t>
            </a:r>
            <a:r>
              <a:rPr lang="en-US" altLang="ko-KR" sz="2500" dirty="0"/>
              <a:t>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7990173-65B6-4008-A537-C4E97AAC4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49" y="2835479"/>
            <a:ext cx="9848851" cy="378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A</a:t>
            </a:r>
            <a:r>
              <a:rPr lang="ko-KR" altLang="en-US" sz="2500" dirty="0"/>
              <a:t>는 </a:t>
            </a:r>
            <a:r>
              <a:rPr lang="en-US" altLang="ko-KR" sz="2500" dirty="0"/>
              <a:t>B</a:t>
            </a:r>
            <a:r>
              <a:rPr lang="ko-KR" altLang="en-US" sz="2500" dirty="0"/>
              <a:t>에게 보내고 싶은 데이터 앞에 목적지 주소</a:t>
            </a:r>
            <a:r>
              <a:rPr lang="en-US" altLang="ko-KR" sz="2500" dirty="0"/>
              <a:t>, IP</a:t>
            </a:r>
            <a:r>
              <a:rPr lang="ko-KR" altLang="en-US" sz="2500" dirty="0"/>
              <a:t>를 붙인다</a:t>
            </a:r>
            <a:r>
              <a:rPr lang="en-US" altLang="ko-KR" sz="2500" dirty="0"/>
              <a:t>.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06AC4C8-B920-4226-9AFA-834A9BCF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06" y="2831333"/>
            <a:ext cx="9886951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0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</a:t>
            </a:r>
            <a:r>
              <a:rPr lang="ko-KR" altLang="en-US" dirty="0"/>
              <a:t>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주소창에 </a:t>
            </a:r>
            <a:r>
              <a:rPr lang="en-US" altLang="ko-KR" sz="2500" dirty="0">
                <a:hlinkClick r:id="rId2"/>
              </a:rPr>
              <a:t>www.naver.com</a:t>
            </a:r>
            <a:r>
              <a:rPr lang="ko-KR" altLang="en-US" sz="2500" dirty="0"/>
              <a:t>을 입력하면</a:t>
            </a:r>
            <a:r>
              <a:rPr lang="en-US" altLang="ko-KR" sz="2500" dirty="0"/>
              <a:t>,</a:t>
            </a:r>
            <a:br>
              <a:rPr lang="en-US" altLang="ko-KR" sz="2500" dirty="0"/>
            </a:br>
            <a:r>
              <a:rPr lang="ko-KR" altLang="en-US" sz="2500" dirty="0"/>
              <a:t> 이 영어주소는 </a:t>
            </a:r>
            <a:r>
              <a:rPr lang="en-US" altLang="ko-KR" sz="2500" dirty="0"/>
              <a:t>IP </a:t>
            </a:r>
            <a:r>
              <a:rPr lang="ko-KR" altLang="en-US" sz="2500" dirty="0"/>
              <a:t>주소로 변환되어 사용된다</a:t>
            </a:r>
            <a:r>
              <a:rPr lang="en-US" altLang="ko-KR" sz="2500" dirty="0"/>
              <a:t>.</a:t>
            </a:r>
            <a:br>
              <a:rPr lang="en-US" altLang="ko-KR" sz="2500" dirty="0"/>
            </a:b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이것을 </a:t>
            </a:r>
            <a:r>
              <a:rPr lang="en-US" altLang="ko-KR" sz="2500" dirty="0"/>
              <a:t>Domain Name Server : DNS</a:t>
            </a:r>
            <a:r>
              <a:rPr lang="ko-KR" altLang="en-US" sz="2500" dirty="0"/>
              <a:t>라고 한다</a:t>
            </a:r>
            <a:r>
              <a:rPr lang="en-US" altLang="ko-KR" sz="2500" dirty="0"/>
              <a:t>.</a:t>
            </a:r>
            <a:br>
              <a:rPr lang="en-US" altLang="ko-KR" sz="2500" dirty="0"/>
            </a:b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문자로 입력하면 </a:t>
            </a:r>
            <a:r>
              <a:rPr lang="en-US" altLang="ko-KR" sz="2500" dirty="0"/>
              <a:t>IP</a:t>
            </a:r>
            <a:r>
              <a:rPr lang="ko-KR" altLang="en-US" sz="2500" dirty="0"/>
              <a:t>주소로 자동으로 변환되는데</a:t>
            </a:r>
            <a:r>
              <a:rPr lang="en-US" altLang="ko-KR" sz="2500" dirty="0"/>
              <a:t>, </a:t>
            </a:r>
            <a:r>
              <a:rPr lang="ko-KR" altLang="en-US" sz="2500" dirty="0"/>
              <a:t>이미 안다고 할 수 있다</a:t>
            </a:r>
            <a:r>
              <a:rPr lang="en-US" altLang="ko-KR" sz="2500" dirty="0"/>
              <a:t>.</a:t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결론적으로</a:t>
            </a:r>
            <a:r>
              <a:rPr lang="en-US" altLang="ko-KR" sz="2500" dirty="0"/>
              <a:t>, </a:t>
            </a:r>
            <a:r>
              <a:rPr lang="ko-KR" altLang="en-US" sz="2500" dirty="0"/>
              <a:t>상대방 </a:t>
            </a:r>
            <a:r>
              <a:rPr lang="en-US" altLang="ko-KR" sz="2500" dirty="0"/>
              <a:t>IP</a:t>
            </a:r>
            <a:r>
              <a:rPr lang="ko-KR" altLang="en-US" sz="2500" dirty="0"/>
              <a:t>주소를 알고 있어야 메시지를 보낼 수 있다</a:t>
            </a:r>
            <a:r>
              <a:rPr lang="en-US" altLang="ko-KR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69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근거리 통신망</a:t>
            </a:r>
            <a:r>
              <a:rPr lang="en-US" altLang="ko-KR" dirty="0" smtClean="0"/>
              <a:t>(LAN)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인트라넷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개의 근거리 통신망을 연결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내부의 네트워크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회사 내부의 사람들만 접속이 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 err="1" smtClean="0"/>
              <a:t>엑스트라넷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인트라넷과 인트라넷을 연결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인트라넷의 확장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회사 직원 외에도 </a:t>
            </a:r>
            <a:r>
              <a:rPr lang="ko-KR" altLang="en-US" dirty="0" err="1" smtClean="0"/>
              <a:t>협력사</a:t>
            </a:r>
            <a:r>
              <a:rPr lang="ko-KR" altLang="en-US" dirty="0" smtClean="0"/>
              <a:t> 또는 고객까지 사용 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그 다음에 우리에게 친숙한 인터넷이라는 개념이 생겼다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국제적으로 연결된 네트워크 망을 의미</a:t>
            </a:r>
            <a:r>
              <a:rPr lang="en-US" altLang="ko-KR" dirty="0" smtClean="0"/>
              <a:t>, TCP/IP </a:t>
            </a:r>
            <a:r>
              <a:rPr lang="ko-KR" altLang="en-US" dirty="0" smtClean="0"/>
              <a:t>프로토콜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패킷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데이터와 목적지 주소가 붙은 것을 패킷이라고 한다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패킷을 받은 </a:t>
            </a:r>
            <a:r>
              <a:rPr lang="en-US" altLang="ko-KR" sz="2500" dirty="0"/>
              <a:t>(</a:t>
            </a:r>
            <a:r>
              <a:rPr lang="ko-KR" altLang="en-US" sz="2500" dirty="0"/>
              <a:t>가</a:t>
            </a:r>
            <a:r>
              <a:rPr lang="en-US" altLang="ko-KR" sz="2500" dirty="0"/>
              <a:t>)</a:t>
            </a:r>
            <a:r>
              <a:rPr lang="ko-KR" altLang="en-US" sz="2500" dirty="0"/>
              <a:t>는 패킷을 열어서 목적지 주소 </a:t>
            </a:r>
            <a:r>
              <a:rPr lang="en-US" altLang="ko-KR" sz="2500" dirty="0"/>
              <a:t>IP</a:t>
            </a:r>
            <a:r>
              <a:rPr lang="ko-KR" altLang="en-US" sz="2500" dirty="0"/>
              <a:t>를 확인한다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(</a:t>
            </a:r>
            <a:r>
              <a:rPr lang="ko-KR" altLang="en-US" sz="2500" dirty="0"/>
              <a:t>가</a:t>
            </a:r>
            <a:r>
              <a:rPr lang="en-US" altLang="ko-KR" sz="2500" dirty="0"/>
              <a:t>) </a:t>
            </a:r>
            <a:r>
              <a:rPr lang="ko-KR" altLang="en-US" sz="2500" dirty="0"/>
              <a:t>▶ </a:t>
            </a:r>
            <a:r>
              <a:rPr lang="en-US" altLang="ko-KR" sz="2500" dirty="0"/>
              <a:t>(</a:t>
            </a:r>
            <a:r>
              <a:rPr lang="ko-KR" altLang="en-US" sz="2500" dirty="0"/>
              <a:t>마</a:t>
            </a:r>
            <a:r>
              <a:rPr lang="en-US" altLang="ko-KR" sz="2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마는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어디로 </a:t>
            </a:r>
            <a:r>
              <a:rPr lang="ko-KR" altLang="en-US" sz="2500" dirty="0" err="1"/>
              <a:t>보내야할까</a:t>
            </a:r>
            <a:r>
              <a:rPr lang="en-US" altLang="ko-KR" sz="2500" dirty="0"/>
              <a:t>?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51776F8-A6B3-4643-BC22-2D90152BA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709" y="1871663"/>
            <a:ext cx="2228851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4395753-5805-4E67-91C3-6673E2F41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1" y="3517904"/>
            <a:ext cx="7708900" cy="308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3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패킷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B</a:t>
            </a:r>
            <a:r>
              <a:rPr lang="ko-KR" altLang="en-US" sz="2500" dirty="0"/>
              <a:t>에게 데이터를 보내려면 바에게 그 데이터를 줘야하는 것을 알고 있었다고 가정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마는 데이터를 다시 패킷으로 포장해서 바에게 넘겨준다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패킷이 바에 도착해서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바는 마가 했던 것 과 똑같은 방법으로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라우터 바에 넘겨준다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500" dirty="0"/>
              <a:t> 라는 자신과 연결된 컴퓨터 중에서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ko-KR" altLang="en-US" sz="2500" dirty="0"/>
              <a:t>목적지 </a:t>
            </a:r>
            <a:r>
              <a:rPr lang="en-US" altLang="ko-KR" sz="2500" dirty="0"/>
              <a:t>IP</a:t>
            </a:r>
            <a:r>
              <a:rPr lang="ko-KR" altLang="en-US" sz="2500" dirty="0"/>
              <a:t>가 있다는 것을 안다</a:t>
            </a:r>
            <a:r>
              <a:rPr lang="en-US" altLang="ko-KR" sz="2500" dirty="0"/>
              <a:t>.</a:t>
            </a:r>
            <a:r>
              <a:rPr lang="ko-KR" altLang="en-US" sz="2500" dirty="0"/>
              <a:t> </a:t>
            </a:r>
            <a:endParaRPr lang="en-US" altLang="ko-KR" sz="25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4395753-5805-4E67-91C3-6673E2F41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3517904"/>
            <a:ext cx="5613400" cy="308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4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Layer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수많은 네트워크들의 연결로 이루어지는 </a:t>
            </a:r>
            <a:r>
              <a:rPr lang="en-US" altLang="ko-KR" sz="2500" dirty="0"/>
              <a:t>inter-network </a:t>
            </a:r>
            <a:r>
              <a:rPr lang="ko-KR" altLang="en-US" sz="2500" dirty="0"/>
              <a:t>속에서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 err="1"/>
              <a:t>어딘가에</a:t>
            </a:r>
            <a:r>
              <a:rPr lang="ko-KR" altLang="en-US" sz="2500" dirty="0"/>
              <a:t> 있는 목적지 컴퓨터로 데이터를 전송하기 위해</a:t>
            </a:r>
            <a:r>
              <a:rPr lang="en-US" altLang="ko-KR" sz="25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IP </a:t>
            </a:r>
            <a:r>
              <a:rPr lang="ko-KR" altLang="en-US" sz="2500" dirty="0"/>
              <a:t>주소를 이용해서 길을 찾고 </a:t>
            </a:r>
            <a:r>
              <a:rPr lang="en-US" altLang="ko-KR" sz="2500" dirty="0"/>
              <a:t>(routing)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자신 다음의 라우터에게 데이터를 넘겨주는 것 </a:t>
            </a:r>
            <a:r>
              <a:rPr lang="en-US" altLang="ko-KR" sz="2500" dirty="0"/>
              <a:t>(forwarding)</a:t>
            </a:r>
          </a:p>
        </p:txBody>
      </p:sp>
    </p:spTree>
    <p:extLst>
      <p:ext uri="{BB962C8B-B14F-4D97-AF65-F5344CB8AC3E}">
        <p14:creationId xmlns:p14="http://schemas.microsoft.com/office/powerpoint/2010/main" val="55699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Layer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631003-795A-4F2E-B6D6-CE96DE124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2" y="1452563"/>
            <a:ext cx="10804576" cy="50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3D8F3-5C99-4398-98CA-A1DE7E5E2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Transport Layer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09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Transport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이제 인터넷 상의 모든 컴퓨터가 서로와 통신할 수 있게 되었습니다</a:t>
            </a:r>
            <a:r>
              <a:rPr lang="en-US" altLang="ko-KR" sz="2500" dirty="0"/>
              <a:t>.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34AD0682-48BD-4F07-B7A8-6AA6DA924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4" y="3230565"/>
            <a:ext cx="95535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46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Transport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데이터를 받는 수신자는 전 세계의 컴퓨터로부터 데이터를 받는다</a:t>
            </a:r>
            <a:r>
              <a:rPr lang="en-US" altLang="ko-KR" sz="2500" dirty="0"/>
              <a:t>.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451D8BD-24B6-409A-9465-FACC64C62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4" y="2940049"/>
            <a:ext cx="940117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96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Transport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데이터를 받고자 하는 프로세스들은 포트번호를 가져야 한다</a:t>
            </a:r>
            <a:r>
              <a:rPr lang="en-US" altLang="ko-KR" sz="2500" dirty="0"/>
              <a:t>.</a:t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포트번호 </a:t>
            </a:r>
            <a:r>
              <a:rPr lang="en-US" altLang="ko-KR" sz="2500" dirty="0"/>
              <a:t>: </a:t>
            </a:r>
            <a:r>
              <a:rPr lang="ko-KR" altLang="en-US" sz="2500" dirty="0"/>
              <a:t>하나의 컴퓨터에서 동시에 실행되고 있는 프로세스들이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                   </a:t>
            </a:r>
            <a:r>
              <a:rPr lang="ko-KR" altLang="en-US" sz="2500" dirty="0"/>
              <a:t>서로 겹치지 않게 가져야하는 정수 값 이다</a:t>
            </a:r>
            <a:r>
              <a:rPr lang="en-US" altLang="ko-KR" sz="2500" dirty="0"/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87D66F5-94D0-46E9-9DD5-F033ECDD9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4" y="3962401"/>
            <a:ext cx="9401175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B598430-9680-4F3F-A309-96D1CB0002A8}"/>
              </a:ext>
            </a:extLst>
          </p:cNvPr>
          <p:cNvSpPr/>
          <p:nvPr/>
        </p:nvSpPr>
        <p:spPr>
          <a:xfrm>
            <a:off x="1057275" y="3906838"/>
            <a:ext cx="1233488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8081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E350EB-E1DC-49C8-AF1B-D27D58300F63}"/>
              </a:ext>
            </a:extLst>
          </p:cNvPr>
          <p:cNvSpPr/>
          <p:nvPr/>
        </p:nvSpPr>
        <p:spPr>
          <a:xfrm>
            <a:off x="3267075" y="3906838"/>
            <a:ext cx="1233488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9000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7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Transport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송신자는 데이터를 보낼 때 데이터를 받을 수신자 컴퓨터에 있는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프로세스의 포트 번호를 붙여서 보낸다</a:t>
            </a:r>
            <a:r>
              <a:rPr lang="en-US" altLang="ko-KR" sz="2500" dirty="0"/>
              <a:t>.</a:t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데이터 전송자는 </a:t>
            </a:r>
            <a:r>
              <a:rPr lang="en-US" altLang="ko-KR" sz="2500" dirty="0"/>
              <a:t>9000</a:t>
            </a:r>
            <a:r>
              <a:rPr lang="ko-KR" altLang="en-US" sz="2500" dirty="0"/>
              <a:t>이라는 포트번호까지 미리 알고 있어야 한다</a:t>
            </a:r>
            <a:r>
              <a:rPr lang="en-US" altLang="ko-KR" sz="2500" dirty="0"/>
              <a:t>.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E68653C5-C54E-4CCA-B1FE-5B3769840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3886203"/>
            <a:ext cx="9467851" cy="26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23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Transport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en-US" altLang="ko-KR" sz="2500" dirty="0">
                <a:hlinkClick r:id="rId2"/>
              </a:rPr>
              <a:t>www.naver.com</a:t>
            </a:r>
            <a:r>
              <a:rPr lang="ko-KR" altLang="en-US" sz="2500" dirty="0"/>
              <a:t>도 사실은 </a:t>
            </a:r>
            <a:r>
              <a:rPr lang="en-US" altLang="ko-KR" sz="2500" dirty="0"/>
              <a:t>:80 </a:t>
            </a:r>
            <a:r>
              <a:rPr lang="ko-KR" altLang="en-US" sz="2500" dirty="0"/>
              <a:t>이 생략된 것이다</a:t>
            </a:r>
            <a:r>
              <a:rPr lang="en-US" altLang="ko-KR" sz="2500" dirty="0"/>
              <a:t>.</a:t>
            </a:r>
            <a:br>
              <a:rPr lang="en-US" altLang="ko-KR" sz="2500" dirty="0"/>
            </a:br>
            <a:r>
              <a:rPr lang="ko-KR" altLang="en-US" sz="2500" dirty="0"/>
              <a:t> 네이버의 포트번호도 </a:t>
            </a:r>
            <a:r>
              <a:rPr lang="ko-KR" altLang="en-US" sz="2500" dirty="0" err="1"/>
              <a:t>알고있는</a:t>
            </a:r>
            <a:r>
              <a:rPr lang="ko-KR" altLang="en-US" sz="2500" dirty="0"/>
              <a:t> 셈이 된다</a:t>
            </a:r>
            <a:r>
              <a:rPr lang="en-US" altLang="ko-KR" sz="2500" dirty="0"/>
              <a:t>.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0725C713-16A6-4360-8AFD-15E3715B7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40" y="3251203"/>
            <a:ext cx="9915525" cy="3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99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프로토콜</a:t>
            </a:r>
            <a:endParaRPr lang="ko-KR" altLang="en-US" dirty="0"/>
          </a:p>
        </p:txBody>
      </p:sp>
      <p:pic>
        <p:nvPicPr>
          <p:cNvPr id="1026" name="Picture 2" descr="네트워크] 프로토콜이란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r="8402"/>
          <a:stretch/>
        </p:blipFill>
        <p:spPr bwMode="auto">
          <a:xfrm>
            <a:off x="473827" y="1957213"/>
            <a:ext cx="5902036" cy="470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630788" y="1957214"/>
            <a:ext cx="5148349" cy="422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통신을 위한 </a:t>
            </a:r>
            <a:r>
              <a:rPr lang="ko-KR" altLang="en-US" sz="28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통신규칙</a:t>
            </a:r>
            <a:endParaRPr lang="en-US" altLang="ko-KR" sz="2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594" indent="-228594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데이터의 </a:t>
            </a:r>
            <a:r>
              <a:rPr lang="ko-KR" altLang="en-US" sz="28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캡슐화와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캡슐 </a:t>
            </a:r>
            <a:r>
              <a:rPr lang="ko-KR" altLang="en-US" sz="28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해제화</a:t>
            </a:r>
            <a:endParaRPr lang="en-US" altLang="ko-KR" sz="2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594" indent="-228594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통신에서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OSI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 모델의 계층을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넘어설 때마다 데이터를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캡슐에 넣거나 꺼낸다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8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Transport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Port </a:t>
            </a:r>
            <a:r>
              <a:rPr lang="ko-KR" altLang="en-US" sz="2500" dirty="0"/>
              <a:t>번호를 사용하여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도착지 </a:t>
            </a:r>
            <a:r>
              <a:rPr lang="ko-KR" altLang="en-US" sz="2500" dirty="0"/>
              <a:t>컴퓨터의 최종 도착지인 </a:t>
            </a:r>
            <a:r>
              <a:rPr lang="ko-KR" altLang="en-US" sz="2500" dirty="0"/>
              <a:t>프로세스까지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데이터가 도달하게 하는 모듈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112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Transport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pic>
        <p:nvPicPr>
          <p:cNvPr id="5" name="그림 4" descr="텍스트, 모니터, 스크린샷, 표지판이(가) 표시된 사진&#10;&#10;자동 생성된 설명">
            <a:extLst>
              <a:ext uri="{FF2B5EF4-FFF2-40B4-BE49-F238E27FC236}">
                <a16:creationId xmlns:a16="http://schemas.microsoft.com/office/drawing/2014/main" id="{BD5B24F6-2E30-45B1-881E-86899B5E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53" y="1422403"/>
            <a:ext cx="9752548" cy="50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3D8F3-5C99-4398-98CA-A1DE7E5E2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 Layer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6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계층</a:t>
            </a:r>
            <a:r>
              <a:rPr lang="en-US" altLang="ko-KR" dirty="0" smtClean="0"/>
              <a:t>, Session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통신의 일을 책임지고 있는 곳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기본적으로는 두 시스템간의 통신 중 동기화와 데이터 교환을 관리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en-US" altLang="ko-KR" sz="2500" dirty="0"/>
              <a:t>transport layer</a:t>
            </a:r>
            <a:r>
              <a:rPr lang="ko-KR" altLang="en-US" sz="2500" dirty="0"/>
              <a:t>는 </a:t>
            </a:r>
            <a:r>
              <a:rPr lang="ko-KR" altLang="en-US" sz="2500" dirty="0" err="1"/>
              <a:t>종단간에</a:t>
            </a:r>
            <a:r>
              <a:rPr lang="ko-KR" altLang="en-US" sz="2500" dirty="0"/>
              <a:t> 논리적인 설정을 담당하는 반면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session layer</a:t>
            </a:r>
            <a:r>
              <a:rPr lang="ko-KR" altLang="en-US" sz="2500" dirty="0"/>
              <a:t>는 이러한 연결과 정보 교환을 효과적으로 할 수 있도록 한다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네트워크 연결을 성립</a:t>
            </a:r>
            <a:r>
              <a:rPr lang="en-US" altLang="ko-KR" sz="2500" dirty="0"/>
              <a:t>, </a:t>
            </a:r>
            <a:r>
              <a:rPr lang="ko-KR" altLang="en-US" sz="2500" dirty="0"/>
              <a:t>제어</a:t>
            </a:r>
            <a:r>
              <a:rPr lang="en-US" altLang="ko-KR" sz="2500" dirty="0"/>
              <a:t>, </a:t>
            </a:r>
            <a:r>
              <a:rPr lang="ko-KR" altLang="en-US" sz="2500" dirty="0"/>
              <a:t>연결의 종료를 책임지는 곳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application</a:t>
            </a:r>
            <a:r>
              <a:rPr lang="ko-KR" altLang="en-US" sz="2500" dirty="0"/>
              <a:t>으로부터 들어오는 </a:t>
            </a:r>
            <a:r>
              <a:rPr lang="en-US" altLang="ko-KR" sz="2500" dirty="0"/>
              <a:t>Data</a:t>
            </a:r>
            <a:r>
              <a:rPr lang="ko-KR" altLang="en-US" sz="2500" dirty="0"/>
              <a:t>들을 분리해서 유지하는 기능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각각의 알맞은 </a:t>
            </a:r>
            <a:r>
              <a:rPr lang="en-US" altLang="ko-KR" sz="2500" dirty="0"/>
              <a:t>application</a:t>
            </a:r>
            <a:r>
              <a:rPr lang="ko-KR" altLang="en-US" sz="2500" dirty="0"/>
              <a:t>으로 보내기 위해서</a:t>
            </a:r>
            <a:r>
              <a:rPr lang="en-US" altLang="ko-KR" sz="2500" dirty="0"/>
              <a:t>, OS</a:t>
            </a:r>
            <a:r>
              <a:rPr lang="ko-KR" altLang="en-US" sz="2500" dirty="0"/>
              <a:t>가 여기에 속한다</a:t>
            </a:r>
            <a:r>
              <a:rPr lang="en-US" altLang="ko-KR" sz="2500" dirty="0"/>
              <a:t>.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12094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3D8F3-5C99-4398-98CA-A1DE7E5E2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Presentation Layer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5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계층</a:t>
            </a:r>
            <a:r>
              <a:rPr lang="en-US" altLang="ko-KR" dirty="0" smtClean="0"/>
              <a:t>, Presentation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데이터에 대한 구조를 하나의 통일된 형식으로 표현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 err="1"/>
              <a:t>예를들어</a:t>
            </a:r>
            <a:r>
              <a:rPr lang="en-US" altLang="ko-KR" sz="2500" dirty="0"/>
              <a:t>, </a:t>
            </a:r>
            <a:r>
              <a:rPr lang="ko-KR" altLang="en-US" sz="2500" dirty="0"/>
              <a:t>시스템 </a:t>
            </a:r>
            <a:r>
              <a:rPr lang="en-US" altLang="ko-KR" sz="2500" dirty="0"/>
              <a:t>A</a:t>
            </a:r>
            <a:r>
              <a:rPr lang="ko-KR" altLang="en-US" sz="2500" dirty="0"/>
              <a:t>에서는 </a:t>
            </a:r>
            <a:r>
              <a:rPr lang="en-US" altLang="ko-KR" sz="2500" dirty="0"/>
              <a:t>ASCII </a:t>
            </a:r>
            <a:r>
              <a:rPr lang="ko-KR" altLang="en-US" sz="2500" dirty="0"/>
              <a:t>코드를 사용하고 시스템 </a:t>
            </a:r>
            <a:r>
              <a:rPr lang="en-US" altLang="ko-KR" sz="2500" dirty="0"/>
              <a:t>B</a:t>
            </a:r>
            <a:r>
              <a:rPr lang="ko-KR" altLang="en-US" sz="2500" dirty="0"/>
              <a:t>에서는 </a:t>
            </a:r>
            <a:r>
              <a:rPr lang="en-US" altLang="ko-KR" sz="2500" dirty="0"/>
              <a:t>EBCDIC</a:t>
            </a:r>
            <a:r>
              <a:rPr lang="ko-KR" altLang="en-US" sz="2500" dirty="0"/>
              <a:t>을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사용하는 경우 시스템 </a:t>
            </a:r>
            <a:r>
              <a:rPr lang="en-US" altLang="ko-KR" sz="2500" dirty="0"/>
              <a:t>A</a:t>
            </a:r>
            <a:r>
              <a:rPr lang="ko-KR" altLang="en-US" sz="2500" dirty="0"/>
              <a:t>의 프레젠테이션 계층에서는 </a:t>
            </a:r>
            <a:r>
              <a:rPr lang="en-US" altLang="ko-KR" sz="2500" dirty="0"/>
              <a:t>OSI </a:t>
            </a:r>
            <a:r>
              <a:rPr lang="ko-KR" altLang="en-US" sz="2500" dirty="0"/>
              <a:t>표준 표현 방식으로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변경하여 전송</a:t>
            </a:r>
            <a:r>
              <a:rPr lang="en-US" altLang="ko-KR" sz="2500" dirty="0"/>
              <a:t>, </a:t>
            </a:r>
            <a:r>
              <a:rPr lang="ko-KR" altLang="en-US" sz="2500" dirty="0"/>
              <a:t>시스템 </a:t>
            </a:r>
            <a:r>
              <a:rPr lang="en-US" altLang="ko-KR" sz="2500" dirty="0"/>
              <a:t>B</a:t>
            </a:r>
            <a:r>
              <a:rPr lang="ko-KR" altLang="en-US" sz="2500" dirty="0"/>
              <a:t>에서는 이를 자신의 시스템에 맞게 재구성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이러한 표현을 </a:t>
            </a:r>
            <a:r>
              <a:rPr lang="en-US" altLang="ko-KR" sz="2500" dirty="0"/>
              <a:t>ASN.1</a:t>
            </a:r>
            <a:r>
              <a:rPr lang="ko-KR" altLang="en-US" sz="2500" dirty="0"/>
              <a:t>이라 하며</a:t>
            </a:r>
            <a:r>
              <a:rPr lang="en-US" altLang="ko-KR" sz="2500" dirty="0"/>
              <a:t>, </a:t>
            </a:r>
            <a:r>
              <a:rPr lang="ko-KR" altLang="en-US" sz="2500" dirty="0"/>
              <a:t>이 방식은 응용 프로그램 </a:t>
            </a:r>
            <a:r>
              <a:rPr lang="ko-KR" altLang="en-US" sz="2500" dirty="0" err="1"/>
              <a:t>계층간에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</a:t>
            </a:r>
            <a:r>
              <a:rPr lang="ko-KR" altLang="en-US" sz="2500" dirty="0"/>
              <a:t>서로 다른 표현을 상호 인식하기 위한 정보를 정의</a:t>
            </a:r>
            <a:r>
              <a:rPr lang="en-US" altLang="ko-KR" sz="2500" dirty="0"/>
              <a:t>.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38977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계층</a:t>
            </a:r>
            <a:r>
              <a:rPr lang="en-US" altLang="ko-KR" dirty="0" smtClean="0"/>
              <a:t>, Presentation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/>
              <a:t>데이터의 압축과 암호화 기능을 수행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ko-KR" altLang="en-US" sz="2500" dirty="0"/>
              <a:t>데이터 압축은 전송되는 데이터 용량을 줄이기 위한 것이고</a:t>
            </a:r>
            <a:r>
              <a:rPr lang="en-US" altLang="ko-KR" sz="2500" dirty="0"/>
              <a:t>,</a:t>
            </a:r>
            <a:br>
              <a:rPr lang="en-US" altLang="ko-KR" sz="2500" dirty="0"/>
            </a:br>
            <a:r>
              <a:rPr lang="ko-KR" altLang="en-US" sz="2500" dirty="0"/>
              <a:t>암호화는 일반 </a:t>
            </a:r>
            <a:r>
              <a:rPr lang="ko-KR" altLang="en-US" sz="2500" dirty="0" err="1"/>
              <a:t>평문을</a:t>
            </a:r>
            <a:r>
              <a:rPr lang="ko-KR" altLang="en-US" sz="2500" dirty="0"/>
              <a:t> 의미 없는 다른 문자로 만들어 중간에 유출되더라도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ko-KR" altLang="en-US" sz="2500" dirty="0"/>
              <a:t>원문을 이해할 수 없게 만드는 것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500" dirty="0"/>
              <a:t>프레젠테이션 계층에서는 데이터 암호화 방식과 압축 방식에 대한 설명을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ko-KR" altLang="en-US" sz="2500" dirty="0"/>
              <a:t>헤더 정보에 붙인다</a:t>
            </a:r>
            <a:r>
              <a:rPr lang="en-US" altLang="ko-KR" sz="2500" dirty="0"/>
              <a:t>.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830872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3D8F3-5C99-4398-98CA-A1DE7E5E2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Application Layer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9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모델 </a:t>
            </a:r>
            <a:r>
              <a:rPr lang="en-US" altLang="ko-KR" dirty="0"/>
              <a:t>VS TCP/IP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/>
              <a:t> </a:t>
            </a:r>
            <a:r>
              <a:rPr lang="ko-KR" altLang="en-US" sz="2500" dirty="0"/>
              <a:t>현대의 인터넷은 </a:t>
            </a:r>
            <a:r>
              <a:rPr lang="en-US" altLang="ko-KR" sz="2500" dirty="0"/>
              <a:t>OSI </a:t>
            </a:r>
            <a:r>
              <a:rPr lang="ko-KR" altLang="en-US" sz="2500" dirty="0"/>
              <a:t>모델이 아니라 </a:t>
            </a:r>
            <a:r>
              <a:rPr lang="en-US" altLang="ko-KR" sz="2500" dirty="0"/>
              <a:t>TCP/IP </a:t>
            </a:r>
            <a:r>
              <a:rPr lang="ko-KR" altLang="en-US" sz="2500" dirty="0"/>
              <a:t>모델을 따르고 있다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TCP/IP </a:t>
            </a:r>
            <a:r>
              <a:rPr lang="ko-KR" altLang="en-US" sz="2500" dirty="0"/>
              <a:t>모델도 </a:t>
            </a:r>
            <a:r>
              <a:rPr lang="en-US" altLang="ko-KR" sz="2500" dirty="0"/>
              <a:t>OSI </a:t>
            </a:r>
            <a:r>
              <a:rPr lang="ko-KR" altLang="en-US" sz="2500" dirty="0"/>
              <a:t>모델과 마찬가지로 네트워크 시스템에 대한 모델이다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현대의 인터넷이 </a:t>
            </a:r>
            <a:r>
              <a:rPr lang="en-US" altLang="ko-KR" sz="2500" dirty="0"/>
              <a:t>TCP/IP</a:t>
            </a:r>
            <a:r>
              <a:rPr lang="ko-KR" altLang="en-US" sz="2500" dirty="0"/>
              <a:t>를 따르는 이유는 </a:t>
            </a:r>
            <a:r>
              <a:rPr lang="en-US" altLang="ko-KR" sz="2500" dirty="0"/>
              <a:t>OSI </a:t>
            </a:r>
            <a:r>
              <a:rPr lang="ko-KR" altLang="en-US" sz="2500" dirty="0"/>
              <a:t>모델이 시장싸움에서 졌다</a:t>
            </a:r>
            <a:r>
              <a:rPr lang="en-US" altLang="ko-KR" sz="2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ko-KR" altLang="en-US" sz="2500" dirty="0"/>
              <a:t>그러나 네트워킹에서는 아직 </a:t>
            </a:r>
            <a:r>
              <a:rPr lang="en-US" altLang="ko-KR" sz="2500" dirty="0"/>
              <a:t>OSI </a:t>
            </a:r>
            <a:r>
              <a:rPr lang="ko-KR" altLang="en-US" sz="2500" dirty="0"/>
              <a:t>모델로 분석을 한다는 것은 알아야 한다</a:t>
            </a:r>
            <a:r>
              <a:rPr lang="en-US" altLang="ko-KR" sz="2500" dirty="0"/>
              <a:t>!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TCP/IP </a:t>
            </a:r>
            <a:r>
              <a:rPr lang="ko-KR" altLang="en-US" sz="2500" dirty="0"/>
              <a:t>모델을 잠깐 보고 갈까요</a:t>
            </a:r>
            <a:r>
              <a:rPr lang="en-US" altLang="ko-KR" sz="2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65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366F3-C4BB-4C08-B796-30C0DAB5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모델 </a:t>
            </a:r>
            <a:r>
              <a:rPr lang="en-US" altLang="ko-KR" dirty="0"/>
              <a:t>vs TCP/IP </a:t>
            </a:r>
            <a:r>
              <a:rPr lang="ko-KR" altLang="en-US" dirty="0"/>
              <a:t>모델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CB088C8-D3B9-404C-8052-8CD3819A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1" y="1644653"/>
            <a:ext cx="64643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CED9D66-B7FD-48D5-9831-255AF350CE7C}"/>
              </a:ext>
            </a:extLst>
          </p:cNvPr>
          <p:cNvSpPr/>
          <p:nvPr/>
        </p:nvSpPr>
        <p:spPr>
          <a:xfrm>
            <a:off x="8559801" y="2324101"/>
            <a:ext cx="3111500" cy="1511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오늘 날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Updated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모델이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 많이 사용된다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72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네트워크 OSI 7 계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6" y="465085"/>
            <a:ext cx="10759279" cy="605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2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55E7E-3F31-453B-8206-AA5306E6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소켓프로그래밍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C69FB-EB69-483B-AAD3-FA70251BA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운영체제의 </a:t>
            </a:r>
            <a:r>
              <a:rPr lang="en-US" altLang="ko-KR" dirty="0"/>
              <a:t>Transport Layer</a:t>
            </a:r>
            <a:r>
              <a:rPr lang="ko-KR" altLang="en-US" dirty="0"/>
              <a:t>에서 제공하는 </a:t>
            </a:r>
            <a:r>
              <a:rPr lang="en-US" altLang="ko-KR" dirty="0"/>
              <a:t>API</a:t>
            </a:r>
            <a:r>
              <a:rPr lang="ko-KR" altLang="en-US" dirty="0"/>
              <a:t>를 활용해서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통신 가능한 프로그램을 만드는 것을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TCP/IP </a:t>
            </a:r>
            <a:r>
              <a:rPr lang="ko-KR" altLang="en-US" dirty="0"/>
              <a:t>소켓 프로그래밍</a:t>
            </a:r>
            <a:r>
              <a:rPr lang="en-US" altLang="ko-KR" dirty="0"/>
              <a:t>, </a:t>
            </a:r>
            <a:r>
              <a:rPr lang="ko-KR" altLang="en-US" dirty="0"/>
              <a:t>또는 네트워크 프로그래밍 이라고 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소켓 프로그래밍 만으로도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서버 프로그램을 따로 만들어서 동작 시킬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1171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55E7E-3F31-453B-8206-AA5306E6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소켓프로그래밍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C69FB-EB69-483B-AAD3-FA70251BA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뿐만 아니라 </a:t>
            </a:r>
            <a:r>
              <a:rPr lang="en-US" altLang="ko-KR" dirty="0"/>
              <a:t>TCP/IP </a:t>
            </a:r>
            <a:r>
              <a:rPr lang="ko-KR" altLang="en-US" dirty="0"/>
              <a:t>소켓 프로그래밍을 통해서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누구나 자신만의 </a:t>
            </a:r>
            <a:r>
              <a:rPr lang="en-US" altLang="ko-KR" dirty="0"/>
              <a:t>Application Layer </a:t>
            </a:r>
            <a:r>
              <a:rPr lang="ko-KR" altLang="en-US" dirty="0"/>
              <a:t>인코더와 </a:t>
            </a:r>
            <a:r>
              <a:rPr lang="ko-KR" altLang="en-US" dirty="0" err="1"/>
              <a:t>디코더를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만들 수 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누구나 자신만의 </a:t>
            </a:r>
            <a:r>
              <a:rPr lang="en-US" altLang="ko-KR" dirty="0"/>
              <a:t>Application Layer </a:t>
            </a:r>
            <a:r>
              <a:rPr lang="ko-KR" altLang="en-US" dirty="0"/>
              <a:t>프로토콜을 만들어 쓸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4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55E7E-3F31-453B-8206-AA5306E6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소켓프로그래밍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C69FB-EB69-483B-AAD3-FA70251BA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Application Layer</a:t>
            </a:r>
            <a:r>
              <a:rPr lang="ko-KR" altLang="en-US" dirty="0"/>
              <a:t>도 다른 </a:t>
            </a:r>
            <a:r>
              <a:rPr lang="en-US" altLang="ko-KR" dirty="0"/>
              <a:t>Layer</a:t>
            </a:r>
            <a:r>
              <a:rPr lang="ko-KR" altLang="en-US" dirty="0"/>
              <a:t> 들과 마찬가지로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인코더</a:t>
            </a:r>
            <a:r>
              <a:rPr lang="en-US" altLang="ko-KR" dirty="0"/>
              <a:t>, </a:t>
            </a:r>
            <a:r>
              <a:rPr lang="ko-KR" altLang="en-US" dirty="0" err="1"/>
              <a:t>디코더가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대표적인 </a:t>
            </a:r>
            <a:r>
              <a:rPr lang="en-US" altLang="ko-KR" dirty="0"/>
              <a:t>Application Layer </a:t>
            </a:r>
            <a:r>
              <a:rPr lang="ko-KR" altLang="en-US" dirty="0"/>
              <a:t>프로토콜인 </a:t>
            </a:r>
            <a:r>
              <a:rPr lang="en-US" altLang="ko-KR" dirty="0"/>
              <a:t>HTTP</a:t>
            </a:r>
            <a:r>
              <a:rPr lang="ko-KR" altLang="en-US" dirty="0"/>
              <a:t>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인코딩과 디코딩을 살펴볼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2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55E7E-3F31-453B-8206-AA5306E6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소켓프로그래밍</a:t>
            </a:r>
          </a:p>
        </p:txBody>
      </p:sp>
      <p:pic>
        <p:nvPicPr>
          <p:cNvPr id="5" name="그림 4" descr="텍스트, 스크린샷, 모니터, 표지판이(가) 표시된 사진&#10;&#10;자동 생성된 설명">
            <a:extLst>
              <a:ext uri="{FF2B5EF4-FFF2-40B4-BE49-F238E27FC236}">
                <a16:creationId xmlns:a16="http://schemas.microsoft.com/office/drawing/2014/main" id="{5CC470F2-C5D6-4655-88E4-AE6A48EE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77" y="1539568"/>
            <a:ext cx="8282523" cy="480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3D8F3-5C99-4398-98CA-A1DE7E5E2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Physical Layer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8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46C09-A0DA-4E3D-BB4A-2F5BFA51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대의 컴퓨터가 통신하려면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04AB6-458C-4A81-8EE9-C176A6645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 모든 파일과 프로그램은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의 나열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프로그래밍을 하고 컴파일의 순서를 거쳐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주고 받을 수 있으면 통신이 된다고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82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627C-BE99-4E35-831B-BDC6030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신호는 어떻게 주고 받을까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8290B-D3DB-4DCB-8606-28176EC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r>
              <a:rPr lang="en-US" altLang="ko-KR" dirty="0">
                <a:solidFill>
                  <a:srgbClr val="FF0000"/>
                </a:solidFill>
              </a:rPr>
              <a:t>+5V</a:t>
            </a:r>
            <a:r>
              <a:rPr lang="ko-KR" altLang="en-US" dirty="0"/>
              <a:t>의 전기를 전선으로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은 </a:t>
            </a:r>
            <a:r>
              <a:rPr lang="en-US" altLang="ko-KR" dirty="0">
                <a:solidFill>
                  <a:srgbClr val="FF0000"/>
                </a:solidFill>
              </a:rPr>
              <a:t>-5V</a:t>
            </a:r>
            <a:r>
              <a:rPr lang="ko-KR" altLang="en-US" dirty="0"/>
              <a:t>의 전기를 전선으로 </a:t>
            </a:r>
            <a:r>
              <a:rPr lang="ko-KR" altLang="en-US" dirty="0" err="1"/>
              <a:t>흘려보낸다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그러면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전송이 가능하다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주고받을 수 있으면 모든 데이터를 주고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2F3FB7A-6F0F-461C-BB58-891AE82C2602}"/>
              </a:ext>
            </a:extLst>
          </p:cNvPr>
          <p:cNvGrpSpPr/>
          <p:nvPr/>
        </p:nvGrpSpPr>
        <p:grpSpPr>
          <a:xfrm>
            <a:off x="1512816" y="4054475"/>
            <a:ext cx="9166371" cy="2438400"/>
            <a:chOff x="1199625" y="4001294"/>
            <a:chExt cx="9166371" cy="24384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C80557D-F608-403D-A085-1A87A4588518}"/>
                </a:ext>
              </a:extLst>
            </p:cNvPr>
            <p:cNvCxnSpPr>
              <a:cxnSpLocks/>
            </p:cNvCxnSpPr>
            <p:nvPr/>
          </p:nvCxnSpPr>
          <p:spPr>
            <a:xfrm>
              <a:off x="3621247" y="5228883"/>
              <a:ext cx="436507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2" descr="Computer">
              <a:extLst>
                <a:ext uri="{FF2B5EF4-FFF2-40B4-BE49-F238E27FC236}">
                  <a16:creationId xmlns:a16="http://schemas.microsoft.com/office/drawing/2014/main" id="{739899BB-5A81-4B95-AAF6-D8677CBA58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625" y="40012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omputer">
              <a:extLst>
                <a:ext uri="{FF2B5EF4-FFF2-40B4-BE49-F238E27FC236}">
                  <a16:creationId xmlns:a16="http://schemas.microsoft.com/office/drawing/2014/main" id="{C77CB62D-BEEC-4283-B80D-87ADB8E4A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596" y="40012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0CC5D8-E91A-4930-8CDA-EAF011D07072}"/>
                </a:ext>
              </a:extLst>
            </p:cNvPr>
            <p:cNvSpPr txBox="1"/>
            <p:nvPr/>
          </p:nvSpPr>
          <p:spPr>
            <a:xfrm>
              <a:off x="5406893" y="4716582"/>
              <a:ext cx="629563" cy="40862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2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</TotalTime>
  <Words>1028</Words>
  <Application>Microsoft Office PowerPoint</Application>
  <PresentationFormat>와이드스크린</PresentationFormat>
  <Paragraphs>192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한수원 한돋움 Bold</vt:lpstr>
      <vt:lpstr>나눔스퀘어_ac ExtraBold</vt:lpstr>
      <vt:lpstr>Wingdings</vt:lpstr>
      <vt:lpstr>나눔바른고딕 Light</vt:lpstr>
      <vt:lpstr>맑은 고딕</vt:lpstr>
      <vt:lpstr>Arial</vt:lpstr>
      <vt:lpstr>나눔바른고딕</vt:lpstr>
      <vt:lpstr>Office 테마</vt:lpstr>
      <vt:lpstr>OSI 7 layer</vt:lpstr>
      <vt:lpstr>컴퓨터 네트워크</vt:lpstr>
      <vt:lpstr>컴퓨터 네트워크</vt:lpstr>
      <vt:lpstr>근거리 통신망(LAN)</vt:lpstr>
      <vt:lpstr>프로토콜</vt:lpstr>
      <vt:lpstr>PowerPoint 프레젠테이션</vt:lpstr>
      <vt:lpstr>Physical Layer</vt:lpstr>
      <vt:lpstr>두 대의 컴퓨터가 통신하려면?</vt:lpstr>
      <vt:lpstr>0과 1의 신호는 어떻게 주고 받을까?</vt:lpstr>
      <vt:lpstr>실제로 그렇게 동작이 될까?</vt:lpstr>
      <vt:lpstr>0과 1 값의 전기 신호를 보내면 되잖아?</vt:lpstr>
      <vt:lpstr>어떻게 하면 효율적인 신호를 보낼 수 있을까?</vt:lpstr>
      <vt:lpstr>A컴퓨터에서 B컴퓨터로 신호를 보내자!</vt:lpstr>
      <vt:lpstr>Physical Layer란?</vt:lpstr>
      <vt:lpstr>Physical Layer 인코딩 / 디코딩</vt:lpstr>
      <vt:lpstr>Physical Layer 기술은 어디에 구현되어 있을까?</vt:lpstr>
      <vt:lpstr>2계층을 공부하기 전에!</vt:lpstr>
      <vt:lpstr>효율적으로 연결하려면?</vt:lpstr>
      <vt:lpstr>효율적으로 연결하려면?</vt:lpstr>
      <vt:lpstr>효율적으로 연결하려면?</vt:lpstr>
      <vt:lpstr>목적지를 확인하고 전달할 수 있다면?</vt:lpstr>
      <vt:lpstr>목적지를 확인하고 전달할 수 있다면?</vt:lpstr>
      <vt:lpstr>하지만 스위치끼리 연결이 된다면?</vt:lpstr>
      <vt:lpstr>하지만 스위치끼리 연결이 된다면?</vt:lpstr>
      <vt:lpstr>더 많은 네트워크를 연결해보자!</vt:lpstr>
      <vt:lpstr>더 많은 네트워크를 연결해보자!</vt:lpstr>
      <vt:lpstr>Data Layer</vt:lpstr>
      <vt:lpstr>물리계층의 기술 생각이 나나요?</vt:lpstr>
      <vt:lpstr>인터넷?</vt:lpstr>
      <vt:lpstr>동시에 데이터를 받으면 어떻게 읽어야하지?</vt:lpstr>
      <vt:lpstr>데이터의 앞 뒤에 특정 비트열을 붙이자,</vt:lpstr>
      <vt:lpstr>이제 데이터를 잘 읽을 수 있습니다.</vt:lpstr>
      <vt:lpstr>끝과 시작의 비트열을 찾으면 된다.</vt:lpstr>
      <vt:lpstr>Data-link Layer란?</vt:lpstr>
      <vt:lpstr>Data-link Layer란?</vt:lpstr>
      <vt:lpstr>Data-link 기술은 어디에 구현되어 있나?</vt:lpstr>
      <vt:lpstr>Network Layer</vt:lpstr>
      <vt:lpstr>Network Layer</vt:lpstr>
      <vt:lpstr>IP주소</vt:lpstr>
      <vt:lpstr>패킷?</vt:lpstr>
      <vt:lpstr>패킷?</vt:lpstr>
      <vt:lpstr>Network Layer란?</vt:lpstr>
      <vt:lpstr>Network Layer란?</vt:lpstr>
      <vt:lpstr>Transport Layer</vt:lpstr>
      <vt:lpstr>Transport Layer</vt:lpstr>
      <vt:lpstr>Transport Layer</vt:lpstr>
      <vt:lpstr>Transport Layer</vt:lpstr>
      <vt:lpstr>Transport Layer</vt:lpstr>
      <vt:lpstr>Transport Layer</vt:lpstr>
      <vt:lpstr>Transport Layer</vt:lpstr>
      <vt:lpstr>Transport Layer</vt:lpstr>
      <vt:lpstr>Session Layer</vt:lpstr>
      <vt:lpstr>5계층, Session Layer</vt:lpstr>
      <vt:lpstr>Presentation Layer</vt:lpstr>
      <vt:lpstr>6계층, Presentation Layer</vt:lpstr>
      <vt:lpstr>6계층, Presentation Layer</vt:lpstr>
      <vt:lpstr>Application Layer</vt:lpstr>
      <vt:lpstr>OSI 모델 VS TCP/IP 모델</vt:lpstr>
      <vt:lpstr>OSI 모델 vs TCP/IP 모델</vt:lpstr>
      <vt:lpstr>TCP/IP 소켓프로그래밍</vt:lpstr>
      <vt:lpstr>TCP/IP 소켓프로그래밍</vt:lpstr>
      <vt:lpstr>TCP/IP 소켓프로그래밍</vt:lpstr>
      <vt:lpstr>TCP/IP 소켓프로그래밍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 7 layer</dc:title>
  <dc:creator>이슬이</dc:creator>
  <cp:lastModifiedBy>KB</cp:lastModifiedBy>
  <cp:revision>25</cp:revision>
  <cp:lastPrinted>2021-10-06T01:58:58Z</cp:lastPrinted>
  <dcterms:created xsi:type="dcterms:W3CDTF">2021-08-25T16:33:48Z</dcterms:created>
  <dcterms:modified xsi:type="dcterms:W3CDTF">2021-10-06T02:05:22Z</dcterms:modified>
</cp:coreProperties>
</file>